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331" r:id="rId3"/>
    <p:sldId id="857" r:id="rId4"/>
    <p:sldId id="257" r:id="rId5"/>
    <p:sldId id="400" r:id="rId6"/>
    <p:sldId id="333" r:id="rId7"/>
    <p:sldId id="334" r:id="rId8"/>
    <p:sldId id="339" r:id="rId9"/>
    <p:sldId id="335" r:id="rId10"/>
    <p:sldId id="843" r:id="rId11"/>
    <p:sldId id="844" r:id="rId12"/>
    <p:sldId id="845" r:id="rId13"/>
    <p:sldId id="851" r:id="rId14"/>
    <p:sldId id="846" r:id="rId15"/>
    <p:sldId id="847" r:id="rId16"/>
    <p:sldId id="850" r:id="rId17"/>
    <p:sldId id="848" r:id="rId18"/>
    <p:sldId id="849" r:id="rId19"/>
    <p:sldId id="842" r:id="rId20"/>
    <p:sldId id="416" r:id="rId21"/>
    <p:sldId id="760" r:id="rId22"/>
    <p:sldId id="768" r:id="rId23"/>
    <p:sldId id="767" r:id="rId24"/>
    <p:sldId id="769" r:id="rId25"/>
    <p:sldId id="770" r:id="rId26"/>
    <p:sldId id="831" r:id="rId27"/>
    <p:sldId id="771" r:id="rId28"/>
    <p:sldId id="853" r:id="rId29"/>
    <p:sldId id="852" r:id="rId30"/>
    <p:sldId id="772" r:id="rId31"/>
    <p:sldId id="854" r:id="rId32"/>
    <p:sldId id="773" r:id="rId33"/>
    <p:sldId id="774" r:id="rId34"/>
    <p:sldId id="855" r:id="rId35"/>
    <p:sldId id="856" r:id="rId36"/>
    <p:sldId id="832" r:id="rId37"/>
    <p:sldId id="833" r:id="rId38"/>
    <p:sldId id="834" r:id="rId39"/>
    <p:sldId id="835" r:id="rId40"/>
    <p:sldId id="836" r:id="rId41"/>
    <p:sldId id="837" r:id="rId42"/>
    <p:sldId id="838" r:id="rId43"/>
    <p:sldId id="839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98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1264" y="168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tiff>
</file>

<file path=ppt/media/image16.tiff>
</file>

<file path=ppt/media/image17.tiff>
</file>

<file path=ppt/media/image18.tiff>
</file>

<file path=ppt/media/image19.png>
</file>

<file path=ppt/media/image2.tiff>
</file>

<file path=ppt/media/image20.png>
</file>

<file path=ppt/media/image21.tiff>
</file>

<file path=ppt/media/image3.png>
</file>

<file path=ppt/media/image4.tiff>
</file>

<file path=ppt/media/image5.png>
</file>

<file path=ppt/media/image6.png>
</file>

<file path=ppt/media/image7.jpe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3C1DFF-E9E3-4744-A00D-8D45BC4B2120}" type="datetimeFigureOut">
              <a:rPr lang="en-US" smtClean="0"/>
              <a:t>9/27/20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9E5B8B-1FEC-1D4B-AFBF-B75F5D07A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66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E5B8B-1FEC-1D4B-AFBF-B75F5D07AA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9E5B8B-1FEC-1D4B-AFBF-B75F5D07AA2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773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C2913-56B3-FF4F-BEDC-22089C8505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6496CF-F643-8840-B3D0-BEFA586A2B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C069E-189B-FE42-8EDB-B8F404119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76902-CC8A-4644-B115-4237F586D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9B036-1CDE-7D4F-BE61-600D7A799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446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54BAB-44C2-6F40-B4F8-BE822DD50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E6303E-56AC-144E-AF99-CD55052E4E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FA040-B556-2C41-99C6-1916DAEA8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556A0-B6F0-4840-A736-42881016D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E9A0D-494E-6541-BF37-CEC0D3C95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60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F3C439-322C-3248-8B62-1F52668636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7067DE-BA5D-1F46-9901-46D720C2B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A3CC7-A800-6C4D-B8DF-E879B8694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CEEE3-5C88-724C-8C77-37945BFFA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C74D3-72FE-B84C-8EF5-E60C9B367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52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AE4C-07E6-A34A-93F5-81769CAF8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DF65D-A77A-CB4E-9966-09D0C6D2A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931EE-C130-994E-8C2E-E0B341E35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D6AC0-7160-2441-93CC-4974D8168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C47E3-560D-EB48-B974-3E4C0E768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344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43F2B-698E-3B43-9B95-105FFC2AE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7AC486-3A11-3B47-8048-AC36D6BA4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20599-6AF6-6646-9AD9-DFCA27FFF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3D7523-3395-E444-B1FC-AD539DED3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7592C-ECBC-6040-B16C-B1EDC4C6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9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B9998-4E54-304C-8C3E-FA39AB3EB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A50F62-06D1-2E41-945E-71693B09AF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13458B-4CC5-9E43-BECE-19519E6158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B57C7-DC8A-2F43-A064-A8F2C041D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B0416-B2D0-D043-AF1F-2FA270427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8D4C86-2887-4945-B9A6-D17309513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91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35927-6985-0C4B-A8CE-A523C3EF0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2CAB0-6B6B-F84E-88D4-9F90AE0D50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D07B96-BF82-E94B-AB08-4FF81C4BD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A6667C-008C-B44E-BA61-69651546FC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26FDCE-5E47-1547-A1A1-69F64C409F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4B533D-DAA1-494C-B925-B6CBA06DE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E64FBD-3515-BE43-917C-993CD1A0D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48460-10E0-3947-869C-51C79BE8A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98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E1E35-52F1-C64A-925D-19EAC6818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6E3F8F-C9A8-DE41-8BCC-BA776AD46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43C363-B039-6543-93F4-2B153A34D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69AE43-BA1C-C449-B38C-C6736605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65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086B11-8CE4-8E4E-B955-DF705C335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D1B506-6854-4D4A-BD34-FF6160F1F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4EC85-CE14-5D43-A3BA-70DC91527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47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4DF66-518C-8E49-9A40-ACD74E93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F08452-8ABB-6D40-8BA3-1B20A429C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E86670-E513-D349-9758-574045216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87C985-E3FA-FC4B-9C66-4522B7A6F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59912-2461-924A-8E25-6531E1B4E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0585D-2516-184E-9A5F-60E4EC2A5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678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CE23B-DA68-5B4E-A1E4-ABA87FE98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5AC12B-25EA-6248-A778-1E770DE73C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E1D7C-7096-4F4A-8041-1CED6D34D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686FC-3179-B345-AEDC-89E82D61A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9BD10-9DC6-8940-8FE2-88E6D08B6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36C47-C578-E24F-A4B3-0C6959710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99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DD205B-C639-E94F-943D-142854B3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52FF2B-C6E8-B546-9DBE-D3DCD48E8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3B6B4-8CAF-4F42-B4E4-AC3CF08C0E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97B39-3D8E-4144-B544-1DB6D55B97FE}" type="datetimeFigureOut">
              <a:rPr lang="en-US" smtClean="0"/>
              <a:t>9/27/20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14026-0FF4-C24E-9A7D-070D453546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92A63-4E60-3142-9100-472E6A8B96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0A065-2721-CF47-A525-129C88507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576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eamoroso@tag-cyber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f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6F2C310-05A3-0C4F-97C0-9E2C3A796C70}"/>
              </a:ext>
            </a:extLst>
          </p:cNvPr>
          <p:cNvSpPr txBox="1"/>
          <p:nvPr/>
        </p:nvSpPr>
        <p:spPr>
          <a:xfrm>
            <a:off x="2420796" y="5201149"/>
            <a:ext cx="7390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An Introduction to Cyber Security – CS 573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E79D51-8AEC-AA40-832B-4A47D77831A2}"/>
              </a:ext>
            </a:extLst>
          </p:cNvPr>
          <p:cNvSpPr txBox="1"/>
          <p:nvPr/>
        </p:nvSpPr>
        <p:spPr>
          <a:xfrm>
            <a:off x="3870904" y="5808647"/>
            <a:ext cx="44501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Instructor: Dr. Edward G. Amoroso</a:t>
            </a:r>
          </a:p>
          <a:p>
            <a:pPr algn="ctr"/>
            <a:r>
              <a:rPr lang="en-US" sz="2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eamoroso@tag-cyber.com</a:t>
            </a:r>
            <a:r>
              <a:rPr lang="en-US" sz="2400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ECFEA8-77AB-B842-8764-4BD01DC15A1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49950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18585E0-5CF5-C344-8500-70B34886287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4694" y="237063"/>
            <a:ext cx="2322320" cy="989308"/>
          </a:xfrm>
          <a:prstGeom prst="rect">
            <a:avLst/>
          </a:prstGeom>
        </p:spPr>
      </p:pic>
      <p:sp>
        <p:nvSpPr>
          <p:cNvPr id="10" name="Diagonal Stripe 9">
            <a:extLst>
              <a:ext uri="{FF2B5EF4-FFF2-40B4-BE49-F238E27FC236}">
                <a16:creationId xmlns:a16="http://schemas.microsoft.com/office/drawing/2014/main" id="{383CB233-C1D9-7F46-BAD9-7335FE6A39AF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29C224-DB26-3547-BD37-8431445A1DB2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2183047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BB80502-F04B-6A4D-8436-2CBD90BEF8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56841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24BA4B-72C8-4045-9B09-89185044D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960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Assets</a:t>
            </a:r>
            <a:r>
              <a:rPr lang="en-US" sz="2800" b="1" dirty="0">
                <a:latin typeface="+mn-lt"/>
              </a:rPr>
              <a:t> – Resources required for organization to meet its mission.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8882924F-C2F7-0144-BEBA-605875BB9AED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0940-DE06-1942-AEF2-3A7025B56BC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183216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124BA4B-72C8-4045-9B09-89185044D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960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Threats</a:t>
            </a:r>
            <a:r>
              <a:rPr lang="en-US" sz="2800" b="1" dirty="0">
                <a:latin typeface="+mn-lt"/>
              </a:rPr>
              <a:t> – Malicious outcomes levied against assets.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8882924F-C2F7-0144-BEBA-605875BB9AED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0940-DE06-1942-AEF2-3A7025B56BC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4C0C44-0C15-5648-81B1-6A91178AD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897" y="432489"/>
            <a:ext cx="7294611" cy="490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30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DB2D7D-7054-CC44-AAF8-06E167E96BF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353"/>
            <a:ext cx="12192000" cy="565939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24BA4B-72C8-4045-9B09-89185044D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960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Confidentiality Threat</a:t>
            </a:r>
            <a:r>
              <a:rPr lang="en-US" sz="2800" b="1" dirty="0">
                <a:latin typeface="+mn-lt"/>
              </a:rPr>
              <a:t> – Information disclosed to unauthorized parties.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8882924F-C2F7-0144-BEBA-605875BB9AED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0940-DE06-1942-AEF2-3A7025B56BC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1934934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5ECF31-A711-A449-BA6F-64F9A2F5B06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566817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24BA4B-72C8-4045-9B09-89185044D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960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Privacy Threat</a:t>
            </a:r>
            <a:r>
              <a:rPr lang="en-US" sz="2800" b="1" dirty="0">
                <a:latin typeface="+mn-lt"/>
              </a:rPr>
              <a:t> – </a:t>
            </a:r>
            <a:r>
              <a:rPr lang="en-US" sz="2800" b="1" i="1" dirty="0">
                <a:latin typeface="+mn-lt"/>
              </a:rPr>
              <a:t>Personal information </a:t>
            </a:r>
            <a:r>
              <a:rPr lang="en-US" sz="2800" b="1" dirty="0">
                <a:latin typeface="+mn-lt"/>
              </a:rPr>
              <a:t>disclosed to unauthorized parties.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8882924F-C2F7-0144-BEBA-605875BB9AED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0940-DE06-1942-AEF2-3A7025B56BC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3848803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B5A89D3-6598-AD4B-9C06-9734AFB9BD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81117" cy="56841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24BA4B-72C8-4045-9B09-89185044D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960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Integrity Threat</a:t>
            </a:r>
            <a:r>
              <a:rPr lang="en-US" sz="2800" b="1" dirty="0">
                <a:latin typeface="+mn-lt"/>
              </a:rPr>
              <a:t> – Asset maliciously altered (includes destroyed).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8882924F-C2F7-0144-BEBA-605875BB9AED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0940-DE06-1942-AEF2-3A7025B56BC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3111281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648237-E3FD-F14C-AAA1-159A3805E5A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54487" cy="565939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24BA4B-72C8-4045-9B09-89185044D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960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Availability Threat</a:t>
            </a:r>
            <a:r>
              <a:rPr lang="en-US" sz="2800" b="1" dirty="0">
                <a:latin typeface="+mn-lt"/>
              </a:rPr>
              <a:t> – Asset maliciously blocked from authorized use.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8882924F-C2F7-0144-BEBA-605875BB9AED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0940-DE06-1942-AEF2-3A7025B56BC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1265872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3C19AE8-B987-AE4B-9C4E-D063D3A42C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69506" cy="568410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24BA4B-72C8-4045-9B09-89185044D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960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Theft/Fraud</a:t>
            </a:r>
            <a:r>
              <a:rPr lang="en-US" sz="2800" b="1" dirty="0">
                <a:latin typeface="+mn-lt"/>
              </a:rPr>
              <a:t> – Stealing service or product without paying.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8882924F-C2F7-0144-BEBA-605875BB9AED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0940-DE06-1942-AEF2-3A7025B56BC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901209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EC917D2-010C-3F43-ABD1-816EA29AD6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12352"/>
            <a:ext cx="12192001" cy="56427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24BA4B-72C8-4045-9B09-89185044D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960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Vulnerability</a:t>
            </a:r>
            <a:r>
              <a:rPr lang="en-US" sz="2800" b="1" dirty="0">
                <a:latin typeface="+mn-lt"/>
              </a:rPr>
              <a:t> – System bug or attribute that can be maliciously exploited.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8882924F-C2F7-0144-BEBA-605875BB9AED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0940-DE06-1942-AEF2-3A7025B56BC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1205403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58DED6C-F677-E941-BB80-9E9FE719B5E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205288" cy="563468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124BA4B-72C8-4045-9B09-89185044D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69960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Attack</a:t>
            </a:r>
            <a:r>
              <a:rPr lang="en-US" sz="2800" b="1" dirty="0">
                <a:latin typeface="+mn-lt"/>
              </a:rPr>
              <a:t> – Sequence of steps to exploit a vulnerability.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8882924F-C2F7-0144-BEBA-605875BB9AED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3B0940-DE06-1942-AEF2-3A7025B56BC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9FFFE6-B434-6D48-8B9B-9694A485BB4B}"/>
              </a:ext>
            </a:extLst>
          </p:cNvPr>
          <p:cNvSpPr txBox="1"/>
          <p:nvPr/>
        </p:nvSpPr>
        <p:spPr>
          <a:xfrm>
            <a:off x="3230346" y="4633204"/>
            <a:ext cx="47786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Brute Force – Try every possibility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Heuristic – Find useful shortcut method </a:t>
            </a:r>
          </a:p>
        </p:txBody>
      </p:sp>
    </p:spTree>
    <p:extLst>
      <p:ext uri="{BB962C8B-B14F-4D97-AF65-F5344CB8AC3E}">
        <p14:creationId xmlns:p14="http://schemas.microsoft.com/office/powerpoint/2010/main" val="1985431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F973E28-B7D9-E54C-B123-CC7AD85BC7E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/>
          <a:stretch/>
        </p:blipFill>
        <p:spPr>
          <a:xfrm>
            <a:off x="-1" y="0"/>
            <a:ext cx="7303911" cy="55309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23E366C-4D0F-9942-99FC-F7061C5BDD45}"/>
              </a:ext>
            </a:extLst>
          </p:cNvPr>
          <p:cNvSpPr txBox="1"/>
          <p:nvPr/>
        </p:nvSpPr>
        <p:spPr>
          <a:xfrm>
            <a:off x="7489281" y="968622"/>
            <a:ext cx="411587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Risk (R) </a:t>
            </a:r>
            <a:r>
              <a:rPr lang="en-US" sz="2800" b="1" dirty="0">
                <a:solidFill>
                  <a:schemeClr val="bg1">
                    <a:lumMod val="50000"/>
                  </a:schemeClr>
                </a:solidFill>
              </a:rPr>
              <a:t>equals</a:t>
            </a:r>
            <a:r>
              <a:rPr lang="en-US" sz="2800" b="1" dirty="0"/>
              <a:t> </a:t>
            </a:r>
          </a:p>
          <a:p>
            <a:pPr algn="ctr"/>
            <a:r>
              <a:rPr lang="en-US" sz="2800" b="1" dirty="0"/>
              <a:t>Probability (P) of Threat </a:t>
            </a:r>
          </a:p>
          <a:p>
            <a:pPr algn="ctr"/>
            <a:r>
              <a:rPr lang="en-US" sz="2800" b="1" dirty="0">
                <a:solidFill>
                  <a:schemeClr val="bg1">
                    <a:lumMod val="50000"/>
                  </a:schemeClr>
                </a:solidFill>
              </a:rPr>
              <a:t>times </a:t>
            </a:r>
          </a:p>
          <a:p>
            <a:pPr algn="ctr"/>
            <a:r>
              <a:rPr lang="en-US" sz="2800" b="1" dirty="0"/>
              <a:t>Consequence (C) of Threat</a:t>
            </a:r>
          </a:p>
          <a:p>
            <a:pPr algn="ctr"/>
            <a:endParaRPr lang="en-US" sz="2800" b="1" dirty="0"/>
          </a:p>
          <a:p>
            <a:pPr algn="ctr"/>
            <a:r>
              <a:rPr lang="en-US" sz="2800" b="1" dirty="0"/>
              <a:t>R = P * C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C6B79B9-58A9-5040-9E1B-0D8345EB3316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Def: </a:t>
            </a:r>
            <a:r>
              <a:rPr lang="en-US" sz="2800" b="1" u="sng" dirty="0">
                <a:latin typeface="+mn-lt"/>
              </a:rPr>
              <a:t>Risk</a:t>
            </a:r>
            <a:r>
              <a:rPr lang="en-US" sz="2800" b="1" dirty="0">
                <a:latin typeface="+mn-lt"/>
              </a:rPr>
              <a:t> – Probability “Times” Consequence </a:t>
            </a:r>
          </a:p>
        </p:txBody>
      </p:sp>
      <p:sp>
        <p:nvSpPr>
          <p:cNvPr id="7" name="Diagonal Stripe 6">
            <a:extLst>
              <a:ext uri="{FF2B5EF4-FFF2-40B4-BE49-F238E27FC236}">
                <a16:creationId xmlns:a16="http://schemas.microsoft.com/office/drawing/2014/main" id="{8CD37D69-74F9-1340-BCB1-CE0DF3178D93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8CD666-DE97-C14D-9CB9-4632E8290E2E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313767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129082" y="1435408"/>
            <a:ext cx="8650638" cy="335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u="sng" dirty="0"/>
              <a:t>Required Week Four Readings</a:t>
            </a:r>
            <a:endParaRPr lang="en-US" sz="3600" b="1" dirty="0"/>
          </a:p>
          <a:p>
            <a:endParaRPr lang="en-US" sz="2800" b="1" dirty="0"/>
          </a:p>
          <a:p>
            <a:r>
              <a:rPr lang="en-US" sz="2400" b="1" dirty="0"/>
              <a:t>1. “A Man-in-the-Middle Attack on UMTS,” U. Meyer and S. Wetzel</a:t>
            </a:r>
          </a:p>
          <a:p>
            <a:r>
              <a:rPr lang="en-US" sz="2400" b="1" dirty="0"/>
              <a:t>https://</a:t>
            </a:r>
            <a:r>
              <a:rPr lang="en-US" sz="2400" b="1" dirty="0" err="1"/>
              <a:t>www.cs.stevens.edu</a:t>
            </a:r>
            <a:r>
              <a:rPr lang="en-US" sz="2400" b="1" dirty="0"/>
              <a:t>/~</a:t>
            </a:r>
            <a:r>
              <a:rPr lang="en-US" sz="2400" b="1" dirty="0" err="1"/>
              <a:t>swetzel</a:t>
            </a:r>
            <a:r>
              <a:rPr lang="en-US" sz="2400" b="1" dirty="0"/>
              <a:t>/publications/mim.pdf</a:t>
            </a:r>
          </a:p>
          <a:p>
            <a:endParaRPr lang="en-US" sz="2400" b="1" dirty="0"/>
          </a:p>
          <a:p>
            <a:r>
              <a:rPr lang="en-US" sz="2400" b="1" i="1" dirty="0"/>
              <a:t>2. </a:t>
            </a:r>
            <a:r>
              <a:rPr lang="en-US" sz="2400" b="1" dirty="0"/>
              <a:t>Chapters 12 through 16:</a:t>
            </a:r>
            <a:r>
              <a:rPr lang="en-US" sz="2400" b="1" i="1" dirty="0"/>
              <a:t> From CIA to APT: An Introduction </a:t>
            </a:r>
          </a:p>
          <a:p>
            <a:r>
              <a:rPr lang="en-US" sz="2400" b="1" i="1" dirty="0"/>
              <a:t>to Cyber Security</a:t>
            </a:r>
            <a:r>
              <a:rPr lang="en-US" sz="2400" b="1" dirty="0"/>
              <a:t>, E. Amoroso &amp; M. Amoroso </a:t>
            </a:r>
          </a:p>
          <a:p>
            <a:endParaRPr lang="en-US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713174-61ED-7849-A626-14C1174A48BC}"/>
              </a:ext>
            </a:extLst>
          </p:cNvPr>
          <p:cNvSpPr txBox="1"/>
          <p:nvPr/>
        </p:nvSpPr>
        <p:spPr>
          <a:xfrm>
            <a:off x="4293936" y="5354321"/>
            <a:ext cx="360412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Twitter: @hashtag_cyber</a:t>
            </a:r>
          </a:p>
          <a:p>
            <a:pPr algn="ctr"/>
            <a:r>
              <a:rPr lang="en-US" sz="2400" b="1" dirty="0"/>
              <a:t>LinkedIn: Edward Amoroso</a:t>
            </a:r>
          </a:p>
        </p:txBody>
      </p:sp>
      <p:sp>
        <p:nvSpPr>
          <p:cNvPr id="4" name="Diagonal Stripe 3">
            <a:extLst>
              <a:ext uri="{FF2B5EF4-FFF2-40B4-BE49-F238E27FC236}">
                <a16:creationId xmlns:a16="http://schemas.microsoft.com/office/drawing/2014/main" id="{A89195CA-C036-3E4E-9D3E-A8F748C05DD8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7E48FB-410C-2F4A-BB39-9FE7DCEBEAD1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36813575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Arrow Connector 10"/>
          <p:cNvCxnSpPr/>
          <p:nvPr/>
        </p:nvCxnSpPr>
        <p:spPr>
          <a:xfrm flipV="1">
            <a:off x="3835448" y="1202139"/>
            <a:ext cx="4526050" cy="3426866"/>
          </a:xfrm>
          <a:prstGeom prst="straightConnector1">
            <a:avLst/>
          </a:prstGeom>
          <a:ln w="9525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3835448" y="1202139"/>
            <a:ext cx="4526050" cy="3426866"/>
          </a:xfrm>
          <a:prstGeom prst="straightConnector1">
            <a:avLst/>
          </a:prstGeom>
          <a:ln w="9525"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098472" y="492412"/>
            <a:ext cx="0" cy="484632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898072" y="2915572"/>
            <a:ext cx="6400800" cy="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482589" y="2915572"/>
            <a:ext cx="18162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Increase Security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164229" y="2536717"/>
            <a:ext cx="1891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Decrease Security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098472" y="615845"/>
            <a:ext cx="10221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Increase </a:t>
            </a:r>
          </a:p>
          <a:p>
            <a:r>
              <a:rPr lang="en-US" i="1" dirty="0"/>
              <a:t>Spend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286669" y="4444341"/>
            <a:ext cx="8590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Reduce</a:t>
            </a:r>
          </a:p>
          <a:p>
            <a:r>
              <a:rPr lang="en-US" i="1" dirty="0"/>
              <a:t>Spend</a:t>
            </a:r>
          </a:p>
        </p:txBody>
      </p:sp>
      <p:sp>
        <p:nvSpPr>
          <p:cNvPr id="30" name="Oval 29"/>
          <p:cNvSpPr/>
          <p:nvPr/>
        </p:nvSpPr>
        <p:spPr>
          <a:xfrm>
            <a:off x="7908639" y="454922"/>
            <a:ext cx="2050382" cy="798152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Purchase and</a:t>
            </a:r>
          </a:p>
          <a:p>
            <a:pPr algn="ctr"/>
            <a:r>
              <a:rPr lang="en-US" sz="1400" dirty="0"/>
              <a:t>Install Security</a:t>
            </a:r>
          </a:p>
          <a:p>
            <a:pPr algn="ctr"/>
            <a:r>
              <a:rPr lang="en-US" sz="1400" dirty="0"/>
              <a:t>System</a:t>
            </a:r>
          </a:p>
        </p:txBody>
      </p:sp>
      <p:sp>
        <p:nvSpPr>
          <p:cNvPr id="31" name="Oval 30"/>
          <p:cNvSpPr/>
          <p:nvPr/>
        </p:nvSpPr>
        <p:spPr>
          <a:xfrm>
            <a:off x="2237647" y="4590864"/>
            <a:ext cx="2050382" cy="798152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Remove Security</a:t>
            </a:r>
          </a:p>
          <a:p>
            <a:pPr algn="ctr"/>
            <a:r>
              <a:rPr lang="en-US" sz="1400" dirty="0"/>
              <a:t>System and</a:t>
            </a:r>
          </a:p>
          <a:p>
            <a:pPr algn="ctr"/>
            <a:r>
              <a:rPr lang="en-US" sz="1400" dirty="0"/>
              <a:t>Accept Risk</a:t>
            </a:r>
          </a:p>
        </p:txBody>
      </p:sp>
      <p:sp>
        <p:nvSpPr>
          <p:cNvPr id="32" name="Oval 31"/>
          <p:cNvSpPr/>
          <p:nvPr/>
        </p:nvSpPr>
        <p:spPr>
          <a:xfrm>
            <a:off x="7908639" y="4590864"/>
            <a:ext cx="2050382" cy="798152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Innovation</a:t>
            </a:r>
          </a:p>
          <a:p>
            <a:pPr algn="ctr"/>
            <a:r>
              <a:rPr lang="en-US" sz="1400" dirty="0"/>
              <a:t>BEST CASE</a:t>
            </a:r>
          </a:p>
        </p:txBody>
      </p:sp>
      <p:sp>
        <p:nvSpPr>
          <p:cNvPr id="33" name="Oval 32"/>
          <p:cNvSpPr/>
          <p:nvPr/>
        </p:nvSpPr>
        <p:spPr>
          <a:xfrm>
            <a:off x="2237647" y="454922"/>
            <a:ext cx="2050382" cy="798152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Irrational Choice</a:t>
            </a:r>
          </a:p>
          <a:p>
            <a:pPr algn="ctr"/>
            <a:r>
              <a:rPr lang="en-US" sz="1400" dirty="0"/>
              <a:t>WORST CASE</a:t>
            </a:r>
          </a:p>
        </p:txBody>
      </p:sp>
      <p:sp>
        <p:nvSpPr>
          <p:cNvPr id="34" name="Oval 33"/>
          <p:cNvSpPr/>
          <p:nvPr/>
        </p:nvSpPr>
        <p:spPr>
          <a:xfrm>
            <a:off x="6046165" y="2837805"/>
            <a:ext cx="133975" cy="13716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E249D4A0-2BA5-8248-B468-7804AEB0C570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Security Risk Assessment – Decision Framework</a:t>
            </a:r>
          </a:p>
        </p:txBody>
      </p:sp>
      <p:sp>
        <p:nvSpPr>
          <p:cNvPr id="17" name="Diagonal Stripe 16">
            <a:extLst>
              <a:ext uri="{FF2B5EF4-FFF2-40B4-BE49-F238E27FC236}">
                <a16:creationId xmlns:a16="http://schemas.microsoft.com/office/drawing/2014/main" id="{66E2DF21-A57E-C34C-901F-69F40B80528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F683C5-D9A2-5544-AD70-E0500ED01D56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1599641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2605429-ABCC-E548-A45D-933865A9DC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" y="-5"/>
            <a:ext cx="12192003" cy="553094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A71F138-AA6D-384D-BF58-D90FF024E7D0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Tiered Prioritization of Assets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4D558B3E-A41A-5440-8D75-09375DBEDF6B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AF602E-94E8-0E40-92C3-B7F2C1083242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25104029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2605429-ABCC-E548-A45D-933865A9DC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" y="-5"/>
            <a:ext cx="12192003" cy="553094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A71F138-AA6D-384D-BF58-D90FF024E7D0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Tiered Prioritization of Assets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4D558B3E-A41A-5440-8D75-09375DBEDF6B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AF602E-94E8-0E40-92C3-B7F2C1083242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B6272A-0E15-4347-A2EF-B950618EA0CD}"/>
              </a:ext>
            </a:extLst>
          </p:cNvPr>
          <p:cNvSpPr/>
          <p:nvPr/>
        </p:nvSpPr>
        <p:spPr>
          <a:xfrm>
            <a:off x="10160878" y="0"/>
            <a:ext cx="2031122" cy="6856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B617C6-0E73-0F41-BDB0-2A983AF0615C}"/>
              </a:ext>
            </a:extLst>
          </p:cNvPr>
          <p:cNvSpPr txBox="1"/>
          <p:nvPr/>
        </p:nvSpPr>
        <p:spPr>
          <a:xfrm>
            <a:off x="10700115" y="229862"/>
            <a:ext cx="1491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Replaceability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89493D-E14B-2547-B95A-125F1066DBE3}"/>
              </a:ext>
            </a:extLst>
          </p:cNvPr>
          <p:cNvSpPr txBox="1"/>
          <p:nvPr/>
        </p:nvSpPr>
        <p:spPr>
          <a:xfrm>
            <a:off x="10700115" y="961441"/>
            <a:ext cx="139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Convenience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27F279-7A85-FD43-AC32-F90B488A9FCC}"/>
              </a:ext>
            </a:extLst>
          </p:cNvPr>
          <p:cNvSpPr txBox="1"/>
          <p:nvPr/>
        </p:nvSpPr>
        <p:spPr>
          <a:xfrm>
            <a:off x="10700115" y="1693020"/>
            <a:ext cx="1138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Sensitivity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C04606-92E5-4443-9CC5-FC309094A557}"/>
              </a:ext>
            </a:extLst>
          </p:cNvPr>
          <p:cNvSpPr txBox="1"/>
          <p:nvPr/>
        </p:nvSpPr>
        <p:spPr>
          <a:xfrm>
            <a:off x="10700115" y="2424599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Emotion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5CAF20-3A72-0C4D-8256-33F60CEF9617}"/>
              </a:ext>
            </a:extLst>
          </p:cNvPr>
          <p:cNvSpPr txBox="1"/>
          <p:nvPr/>
        </p:nvSpPr>
        <p:spPr>
          <a:xfrm>
            <a:off x="10700115" y="3156178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Dependence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151E51-C3AC-2D49-AA0E-75D268AD4A19}"/>
              </a:ext>
            </a:extLst>
          </p:cNvPr>
          <p:cNvSpPr txBox="1"/>
          <p:nvPr/>
        </p:nvSpPr>
        <p:spPr>
          <a:xfrm>
            <a:off x="10700115" y="3887757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Liability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2F327B-6498-DC4E-9A6F-45B47DA8D466}"/>
              </a:ext>
            </a:extLst>
          </p:cNvPr>
          <p:cNvSpPr txBox="1"/>
          <p:nvPr/>
        </p:nvSpPr>
        <p:spPr>
          <a:xfrm>
            <a:off x="10700115" y="4619336"/>
            <a:ext cx="1337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Stewardship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9B7A56-1344-BF46-8005-3FD022CFEFFC}"/>
              </a:ext>
            </a:extLst>
          </p:cNvPr>
          <p:cNvSpPr txBox="1"/>
          <p:nvPr/>
        </p:nvSpPr>
        <p:spPr>
          <a:xfrm>
            <a:off x="10700115" y="5350915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8F89C7-AF81-BF40-81BE-E529BE3DE463}"/>
              </a:ext>
            </a:extLst>
          </p:cNvPr>
          <p:cNvSpPr txBox="1"/>
          <p:nvPr/>
        </p:nvSpPr>
        <p:spPr>
          <a:xfrm>
            <a:off x="10700115" y="6082497"/>
            <a:ext cx="1201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Preference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E7837C-744B-BD40-9E1F-BA973B834E9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222617"/>
            <a:ext cx="406400" cy="406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C0591A9-9C03-FE4B-905C-3C9AD63D902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951849"/>
            <a:ext cx="406400" cy="406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AF18F9C-16DE-AF48-B0BE-7427B730408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1681081"/>
            <a:ext cx="406400" cy="406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E9D26B-5120-1043-94FF-753DA11DA8C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2410313"/>
            <a:ext cx="406400" cy="406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DC04961-7035-884C-96CD-7F8EB1AD3E6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3139545"/>
            <a:ext cx="406400" cy="4064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C897032-3A6C-1A44-A5E9-7A3229198DB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3868777"/>
            <a:ext cx="406400" cy="4064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ADF573B-8E77-A347-8378-0C0173950DF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4598009"/>
            <a:ext cx="406400" cy="4064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897C2AE-BECB-844D-8A53-3E693291978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5327241"/>
            <a:ext cx="406400" cy="4064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FE9E176-1F78-9948-8542-C2AC5973D9C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605647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65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584ABFE-9D5A-DA41-8486-BDF0FCAC247C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NIST IT Asset Management System Model</a:t>
            </a:r>
          </a:p>
        </p:txBody>
      </p:sp>
      <p:sp>
        <p:nvSpPr>
          <p:cNvPr id="6" name="Diagonal Stripe 5">
            <a:extLst>
              <a:ext uri="{FF2B5EF4-FFF2-40B4-BE49-F238E27FC236}">
                <a16:creationId xmlns:a16="http://schemas.microsoft.com/office/drawing/2014/main" id="{0F3EE561-7CED-EB44-965A-BFFBCB231EA9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EE564F-C20C-1C41-A2BE-B8E4CCB22F5D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F4CBB5-57ED-B647-8F7A-25EB16EB9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550" y="556681"/>
            <a:ext cx="74549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8791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584ABFE-9D5A-DA41-8486-BDF0FCAC247C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NIST IT Asset Management System Model</a:t>
            </a:r>
          </a:p>
        </p:txBody>
      </p:sp>
      <p:sp>
        <p:nvSpPr>
          <p:cNvPr id="6" name="Diagonal Stripe 5">
            <a:extLst>
              <a:ext uri="{FF2B5EF4-FFF2-40B4-BE49-F238E27FC236}">
                <a16:creationId xmlns:a16="http://schemas.microsoft.com/office/drawing/2014/main" id="{0F3EE561-7CED-EB44-965A-BFFBCB231EA9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EE564F-C20C-1C41-A2BE-B8E4CCB22F5D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F4CBB5-57ED-B647-8F7A-25EB16EB9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8550" y="556681"/>
            <a:ext cx="7454900" cy="50673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5A323-7A95-A441-8F7E-3465EF98C134}"/>
              </a:ext>
            </a:extLst>
          </p:cNvPr>
          <p:cNvSpPr/>
          <p:nvPr/>
        </p:nvSpPr>
        <p:spPr>
          <a:xfrm>
            <a:off x="10160878" y="0"/>
            <a:ext cx="2031122" cy="68564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F56ECB-52BD-8E4C-BDFA-DC0C06DD4165}"/>
              </a:ext>
            </a:extLst>
          </p:cNvPr>
          <p:cNvSpPr txBox="1"/>
          <p:nvPr/>
        </p:nvSpPr>
        <p:spPr>
          <a:xfrm>
            <a:off x="10700115" y="229862"/>
            <a:ext cx="1491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Replaceability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484F1B-E943-2047-BF81-3089D48E7019}"/>
              </a:ext>
            </a:extLst>
          </p:cNvPr>
          <p:cNvSpPr txBox="1"/>
          <p:nvPr/>
        </p:nvSpPr>
        <p:spPr>
          <a:xfrm>
            <a:off x="10700115" y="961441"/>
            <a:ext cx="139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Convenience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835CC3-18CC-DD44-A8CD-10AF8C9F1383}"/>
              </a:ext>
            </a:extLst>
          </p:cNvPr>
          <p:cNvSpPr txBox="1"/>
          <p:nvPr/>
        </p:nvSpPr>
        <p:spPr>
          <a:xfrm>
            <a:off x="10700115" y="1693020"/>
            <a:ext cx="1138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Sensitivity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30A1A1-02E5-F74B-8BEB-83548A5AF1D9}"/>
              </a:ext>
            </a:extLst>
          </p:cNvPr>
          <p:cNvSpPr txBox="1"/>
          <p:nvPr/>
        </p:nvSpPr>
        <p:spPr>
          <a:xfrm>
            <a:off x="10700115" y="2424599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Emotion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D8B69D-432F-DC48-8287-D9A40798B57D}"/>
              </a:ext>
            </a:extLst>
          </p:cNvPr>
          <p:cNvSpPr txBox="1"/>
          <p:nvPr/>
        </p:nvSpPr>
        <p:spPr>
          <a:xfrm>
            <a:off x="10700115" y="3156178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Dependence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BCCF5C-B96D-674D-ACD3-BC979AB8E6ED}"/>
              </a:ext>
            </a:extLst>
          </p:cNvPr>
          <p:cNvSpPr txBox="1"/>
          <p:nvPr/>
        </p:nvSpPr>
        <p:spPr>
          <a:xfrm>
            <a:off x="10700115" y="3887757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Liability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21E06B-D9C4-D041-A7B3-23C65E903F45}"/>
              </a:ext>
            </a:extLst>
          </p:cNvPr>
          <p:cNvSpPr txBox="1"/>
          <p:nvPr/>
        </p:nvSpPr>
        <p:spPr>
          <a:xfrm>
            <a:off x="10700115" y="4619336"/>
            <a:ext cx="1337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Stewardship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27D1DCA-9C0F-564B-9299-C6977E6B2443}"/>
              </a:ext>
            </a:extLst>
          </p:cNvPr>
          <p:cNvSpPr txBox="1"/>
          <p:nvPr/>
        </p:nvSpPr>
        <p:spPr>
          <a:xfrm>
            <a:off x="10700115" y="5350915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A94641-DB60-3B49-BC42-C7E2E53BCCC3}"/>
              </a:ext>
            </a:extLst>
          </p:cNvPr>
          <p:cNvSpPr txBox="1"/>
          <p:nvPr/>
        </p:nvSpPr>
        <p:spPr>
          <a:xfrm>
            <a:off x="10700115" y="6082497"/>
            <a:ext cx="1201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Preference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D89AE29-CEA0-9348-B46B-CE0ABECEA9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222617"/>
            <a:ext cx="406400" cy="4064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FFE8226-9B93-AA41-924F-4333B37FAD1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951849"/>
            <a:ext cx="406400" cy="4064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0C437F6-74FF-3046-98C2-AA8F4286EFD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1681081"/>
            <a:ext cx="406400" cy="4064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A31B83D-C704-5C45-A679-79AE2F6E84D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2410313"/>
            <a:ext cx="406400" cy="4064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1614DF6-A40D-4840-9459-518D03F33A0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3139545"/>
            <a:ext cx="406400" cy="4064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0BA982D-7AA3-B146-96C6-90624F2E53C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3868777"/>
            <a:ext cx="406400" cy="406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3822DBC-ED5B-344F-A997-E18F4AC6ADB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4598009"/>
            <a:ext cx="406400" cy="4064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885007F-E649-4241-AA63-7FE033981C6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5327241"/>
            <a:ext cx="406400" cy="406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C478B0C-4AE6-E446-AF2A-9721B221DD9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30363" y="605647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8799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BFE5250-DBBB-C241-B793-8151097E5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466" y="259641"/>
            <a:ext cx="10012259" cy="5304367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DE176EBE-40D8-734D-839B-735B3C7195C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NIST IT Asset Management (ITAM) Dataflow Reference Architecture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5C10273E-DD63-0C4F-B918-253AC97EA1E1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5C8FA3-279D-F541-90DD-EBFC768F55E8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30491007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8368E67-482C-5B49-90A2-77ABB82CCFD5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Typical Automated Asset Discovery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6C77E64E-295B-854A-B400-908DD65345DC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828E7B-E404-FB43-BD72-48E891B07D48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40D6EFF-028C-B84D-AEEE-0B7EB82C99AC}"/>
              </a:ext>
            </a:extLst>
          </p:cNvPr>
          <p:cNvSpPr/>
          <p:nvPr/>
        </p:nvSpPr>
        <p:spPr>
          <a:xfrm>
            <a:off x="8691348" y="456334"/>
            <a:ext cx="2937668" cy="605735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A7A05648-4E72-7042-A031-1727E600FB62}"/>
              </a:ext>
            </a:extLst>
          </p:cNvPr>
          <p:cNvSpPr/>
          <p:nvPr/>
        </p:nvSpPr>
        <p:spPr>
          <a:xfrm>
            <a:off x="1030111" y="456334"/>
            <a:ext cx="2190044" cy="3212273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B980E8-2BF9-2447-8C6C-8214D9957EE1}"/>
              </a:ext>
            </a:extLst>
          </p:cNvPr>
          <p:cNvSpPr/>
          <p:nvPr/>
        </p:nvSpPr>
        <p:spPr>
          <a:xfrm>
            <a:off x="1261533" y="659534"/>
            <a:ext cx="1727201" cy="3838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Routers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09F513-0A82-3B4D-97B3-56F4562D4FF5}"/>
              </a:ext>
            </a:extLst>
          </p:cNvPr>
          <p:cNvSpPr/>
          <p:nvPr/>
        </p:nvSpPr>
        <p:spPr>
          <a:xfrm>
            <a:off x="1261533" y="1177202"/>
            <a:ext cx="1727201" cy="3838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Switches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C5AB24-ADB0-9C44-B82B-52BA5BDF158F}"/>
              </a:ext>
            </a:extLst>
          </p:cNvPr>
          <p:cNvSpPr/>
          <p:nvPr/>
        </p:nvSpPr>
        <p:spPr>
          <a:xfrm>
            <a:off x="1261533" y="3096691"/>
            <a:ext cx="1727201" cy="3838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Load Balancers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7C58B4-F6E1-AD46-ABE4-23440CAD1116}"/>
              </a:ext>
            </a:extLst>
          </p:cNvPr>
          <p:cNvSpPr txBox="1"/>
          <p:nvPr/>
        </p:nvSpPr>
        <p:spPr>
          <a:xfrm>
            <a:off x="1840440" y="2688104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.  .  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27E5F5-D8BA-3641-B788-847B51CD8393}"/>
              </a:ext>
            </a:extLst>
          </p:cNvPr>
          <p:cNvSpPr txBox="1"/>
          <p:nvPr/>
        </p:nvSpPr>
        <p:spPr>
          <a:xfrm>
            <a:off x="1776384" y="142672"/>
            <a:ext cx="6974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Premise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31B0A06-45D1-D945-BCCC-8AF6E313F757}"/>
              </a:ext>
            </a:extLst>
          </p:cNvPr>
          <p:cNvSpPr/>
          <p:nvPr/>
        </p:nvSpPr>
        <p:spPr>
          <a:xfrm>
            <a:off x="1030111" y="4155871"/>
            <a:ext cx="2190044" cy="237066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1BBBB8-DCC0-2842-8194-CADE5E5FE88D}"/>
              </a:ext>
            </a:extLst>
          </p:cNvPr>
          <p:cNvSpPr/>
          <p:nvPr/>
        </p:nvSpPr>
        <p:spPr>
          <a:xfrm>
            <a:off x="1261533" y="4359071"/>
            <a:ext cx="1727201" cy="3838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Workloads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6D1018C-DDE5-394A-88F9-BA3ACF05D9BD}"/>
              </a:ext>
            </a:extLst>
          </p:cNvPr>
          <p:cNvSpPr/>
          <p:nvPr/>
        </p:nvSpPr>
        <p:spPr>
          <a:xfrm>
            <a:off x="1261533" y="4876739"/>
            <a:ext cx="1727201" cy="3838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Applications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4B0766-E9D4-2B42-A430-9783AEAEE24A}"/>
              </a:ext>
            </a:extLst>
          </p:cNvPr>
          <p:cNvSpPr/>
          <p:nvPr/>
        </p:nvSpPr>
        <p:spPr>
          <a:xfrm>
            <a:off x="1261533" y="5897585"/>
            <a:ext cx="1727201" cy="3838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45C2D0-6796-7448-B99A-EAC2AAA98450}"/>
              </a:ext>
            </a:extLst>
          </p:cNvPr>
          <p:cNvSpPr txBox="1"/>
          <p:nvPr/>
        </p:nvSpPr>
        <p:spPr>
          <a:xfrm>
            <a:off x="1840440" y="539440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.  .  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D06D17-A03E-1A4A-ABA6-44E3E8F6C463}"/>
              </a:ext>
            </a:extLst>
          </p:cNvPr>
          <p:cNvSpPr txBox="1"/>
          <p:nvPr/>
        </p:nvSpPr>
        <p:spPr>
          <a:xfrm>
            <a:off x="1847653" y="3873649"/>
            <a:ext cx="5549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Cloud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40BDD73-6603-0A48-9D0D-10689C289BD9}"/>
              </a:ext>
            </a:extLst>
          </p:cNvPr>
          <p:cNvSpPr txBox="1"/>
          <p:nvPr/>
        </p:nvSpPr>
        <p:spPr>
          <a:xfrm>
            <a:off x="1376883" y="5866139"/>
            <a:ext cx="1496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Google, Microsoft,</a:t>
            </a:r>
          </a:p>
          <a:p>
            <a:pPr algn="ctr"/>
            <a:r>
              <a:rPr lang="en-US" sz="1200" dirty="0"/>
              <a:t>AWS, VMWare, Cisco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94F695F-A985-3340-8A27-15CD1E75B038}"/>
              </a:ext>
            </a:extLst>
          </p:cNvPr>
          <p:cNvSpPr/>
          <p:nvPr/>
        </p:nvSpPr>
        <p:spPr>
          <a:xfrm>
            <a:off x="1261533" y="1710568"/>
            <a:ext cx="1727201" cy="3838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Hosts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A5EDB5-E3D1-274C-87B0-7DCA828CA2B0}"/>
              </a:ext>
            </a:extLst>
          </p:cNvPr>
          <p:cNvSpPr/>
          <p:nvPr/>
        </p:nvSpPr>
        <p:spPr>
          <a:xfrm>
            <a:off x="1261533" y="2228236"/>
            <a:ext cx="1727201" cy="3838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Vulnerability Data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23C2941-4008-DC49-9C25-931E13CA9584}"/>
              </a:ext>
            </a:extLst>
          </p:cNvPr>
          <p:cNvSpPr/>
          <p:nvPr/>
        </p:nvSpPr>
        <p:spPr>
          <a:xfrm>
            <a:off x="4994884" y="2652887"/>
            <a:ext cx="2224617" cy="9516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Asset Discovery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Platform (Network Data)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F35084D-EE1F-9443-AD94-1670B8159102}"/>
              </a:ext>
            </a:extLst>
          </p:cNvPr>
          <p:cNvSpPr/>
          <p:nvPr/>
        </p:nvSpPr>
        <p:spPr>
          <a:xfrm>
            <a:off x="9139122" y="649249"/>
            <a:ext cx="1162656" cy="169884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16DCCE7-E424-9B45-9282-1FEB992D474C}"/>
              </a:ext>
            </a:extLst>
          </p:cNvPr>
          <p:cNvSpPr/>
          <p:nvPr/>
        </p:nvSpPr>
        <p:spPr>
          <a:xfrm>
            <a:off x="10280491" y="2652257"/>
            <a:ext cx="1162656" cy="169884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4F36920-6170-BF43-BAD0-2DC5C6A3AD70}"/>
              </a:ext>
            </a:extLst>
          </p:cNvPr>
          <p:cNvSpPr/>
          <p:nvPr/>
        </p:nvSpPr>
        <p:spPr>
          <a:xfrm>
            <a:off x="8834319" y="4418005"/>
            <a:ext cx="1162656" cy="169884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CF29B90-AFDE-834A-8942-634AA72E717F}"/>
              </a:ext>
            </a:extLst>
          </p:cNvPr>
          <p:cNvSpPr/>
          <p:nvPr/>
        </p:nvSpPr>
        <p:spPr>
          <a:xfrm>
            <a:off x="10611554" y="3554122"/>
            <a:ext cx="182880" cy="18288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12DB559-453B-F24F-BB96-51195C1F61FE}"/>
              </a:ext>
            </a:extLst>
          </p:cNvPr>
          <p:cNvSpPr/>
          <p:nvPr/>
        </p:nvSpPr>
        <p:spPr>
          <a:xfrm>
            <a:off x="11181645" y="3247440"/>
            <a:ext cx="182880" cy="18288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054E9C7-A83F-6E47-822B-5C732BC70DE8}"/>
              </a:ext>
            </a:extLst>
          </p:cNvPr>
          <p:cNvSpPr/>
          <p:nvPr/>
        </p:nvSpPr>
        <p:spPr>
          <a:xfrm>
            <a:off x="11006665" y="3860803"/>
            <a:ext cx="182880" cy="18288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E6123F71-6D06-0F49-9E78-A262FB41A87D}"/>
              </a:ext>
            </a:extLst>
          </p:cNvPr>
          <p:cNvSpPr/>
          <p:nvPr/>
        </p:nvSpPr>
        <p:spPr>
          <a:xfrm>
            <a:off x="9245602" y="5113870"/>
            <a:ext cx="182880" cy="18288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AFB2C45-D77E-874C-8BF0-1CD4A7D69340}"/>
              </a:ext>
            </a:extLst>
          </p:cNvPr>
          <p:cNvSpPr/>
          <p:nvPr/>
        </p:nvSpPr>
        <p:spPr>
          <a:xfrm>
            <a:off x="8991598" y="5727234"/>
            <a:ext cx="182880" cy="18288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0E3EEE5-0935-6B47-931C-4F1196D612FA}"/>
              </a:ext>
            </a:extLst>
          </p:cNvPr>
          <p:cNvSpPr/>
          <p:nvPr/>
        </p:nvSpPr>
        <p:spPr>
          <a:xfrm>
            <a:off x="9708446" y="5420552"/>
            <a:ext cx="182880" cy="18288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F531C79-E059-AE4F-BC21-B6B7642336CC}"/>
              </a:ext>
            </a:extLst>
          </p:cNvPr>
          <p:cNvCxnSpPr>
            <a:cxnSpLocks/>
          </p:cNvCxnSpPr>
          <p:nvPr/>
        </p:nvCxnSpPr>
        <p:spPr>
          <a:xfrm>
            <a:off x="9414933" y="880533"/>
            <a:ext cx="327379" cy="2287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0B838B7F-1F16-674E-ACDA-78576DE2CD12}"/>
              </a:ext>
            </a:extLst>
          </p:cNvPr>
          <p:cNvSpPr/>
          <p:nvPr/>
        </p:nvSpPr>
        <p:spPr>
          <a:xfrm>
            <a:off x="9256891" y="756356"/>
            <a:ext cx="182880" cy="18288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CFDEDF-4365-1248-8EDE-D640E6A9C2D2}"/>
              </a:ext>
            </a:extLst>
          </p:cNvPr>
          <p:cNvCxnSpPr>
            <a:cxnSpLocks/>
          </p:cNvCxnSpPr>
          <p:nvPr/>
        </p:nvCxnSpPr>
        <p:spPr>
          <a:xfrm flipH="1">
            <a:off x="9548959" y="1162691"/>
            <a:ext cx="254003" cy="613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D2D4E9E9-D08B-0D44-B30C-B66975C0443A}"/>
              </a:ext>
            </a:extLst>
          </p:cNvPr>
          <p:cNvSpPr/>
          <p:nvPr/>
        </p:nvSpPr>
        <p:spPr>
          <a:xfrm>
            <a:off x="9719735" y="1063038"/>
            <a:ext cx="182880" cy="18288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2C9B961-3B0C-664E-B1DD-129E6C75A8D7}"/>
              </a:ext>
            </a:extLst>
          </p:cNvPr>
          <p:cNvSpPr/>
          <p:nvPr/>
        </p:nvSpPr>
        <p:spPr>
          <a:xfrm>
            <a:off x="9465732" y="1676401"/>
            <a:ext cx="182880" cy="182880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D71976E-55BE-9345-AB02-D69473F3B0CF}"/>
              </a:ext>
            </a:extLst>
          </p:cNvPr>
          <p:cNvCxnSpPr>
            <a:cxnSpLocks/>
            <a:stCxn id="27" idx="1"/>
          </p:cNvCxnSpPr>
          <p:nvPr/>
        </p:nvCxnSpPr>
        <p:spPr>
          <a:xfrm flipH="1" flipV="1">
            <a:off x="9610542" y="1843790"/>
            <a:ext cx="1027794" cy="17371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7B92409-AD61-A04C-A190-A8D63FA26B6D}"/>
              </a:ext>
            </a:extLst>
          </p:cNvPr>
          <p:cNvCxnSpPr>
            <a:cxnSpLocks/>
            <a:stCxn id="30" idx="0"/>
            <a:endCxn id="37" idx="4"/>
          </p:cNvCxnSpPr>
          <p:nvPr/>
        </p:nvCxnSpPr>
        <p:spPr>
          <a:xfrm flipV="1">
            <a:off x="9337042" y="1859281"/>
            <a:ext cx="220130" cy="32545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65D14A9-398E-F64E-9D36-36905EBCBC3B}"/>
              </a:ext>
            </a:extLst>
          </p:cNvPr>
          <p:cNvCxnSpPr>
            <a:cxnSpLocks/>
            <a:stCxn id="31" idx="0"/>
          </p:cNvCxnSpPr>
          <p:nvPr/>
        </p:nvCxnSpPr>
        <p:spPr>
          <a:xfrm flipV="1">
            <a:off x="9083038" y="5283200"/>
            <a:ext cx="207718" cy="4440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59B1721-0D54-EB47-9F53-D3F194C778A3}"/>
              </a:ext>
            </a:extLst>
          </p:cNvPr>
          <p:cNvCxnSpPr>
            <a:cxnSpLocks/>
            <a:stCxn id="32" idx="7"/>
            <a:endCxn id="29" idx="3"/>
          </p:cNvCxnSpPr>
          <p:nvPr/>
        </p:nvCxnSpPr>
        <p:spPr>
          <a:xfrm flipV="1">
            <a:off x="9864544" y="4016901"/>
            <a:ext cx="1168903" cy="14304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26B156A-FF93-4246-A09F-733A7A606A24}"/>
              </a:ext>
            </a:extLst>
          </p:cNvPr>
          <p:cNvCxnSpPr>
            <a:cxnSpLocks/>
            <a:endCxn id="28" idx="3"/>
          </p:cNvCxnSpPr>
          <p:nvPr/>
        </p:nvCxnSpPr>
        <p:spPr>
          <a:xfrm flipV="1">
            <a:off x="10767652" y="3403538"/>
            <a:ext cx="440775" cy="2112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467A07E-A842-944A-831B-BDBAB490A997}"/>
              </a:ext>
            </a:extLst>
          </p:cNvPr>
          <p:cNvCxnSpPr>
            <a:cxnSpLocks/>
            <a:stCxn id="28" idx="4"/>
            <a:endCxn id="29" idx="0"/>
          </p:cNvCxnSpPr>
          <p:nvPr/>
        </p:nvCxnSpPr>
        <p:spPr>
          <a:xfrm flipH="1">
            <a:off x="11098105" y="3430320"/>
            <a:ext cx="174980" cy="43048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20A277A-B6B6-C741-877C-FF568EABE1F4}"/>
              </a:ext>
            </a:extLst>
          </p:cNvPr>
          <p:cNvCxnSpPr>
            <a:cxnSpLocks/>
            <a:endCxn id="32" idx="3"/>
          </p:cNvCxnSpPr>
          <p:nvPr/>
        </p:nvCxnSpPr>
        <p:spPr>
          <a:xfrm flipV="1">
            <a:off x="9170274" y="5576650"/>
            <a:ext cx="564954" cy="2112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ight Arrow 44">
            <a:extLst>
              <a:ext uri="{FF2B5EF4-FFF2-40B4-BE49-F238E27FC236}">
                <a16:creationId xmlns:a16="http://schemas.microsoft.com/office/drawing/2014/main" id="{94B4C9FB-D133-DF4C-A1EE-B15A9830230D}"/>
              </a:ext>
            </a:extLst>
          </p:cNvPr>
          <p:cNvSpPr/>
          <p:nvPr/>
        </p:nvSpPr>
        <p:spPr>
          <a:xfrm>
            <a:off x="3714045" y="2882845"/>
            <a:ext cx="978408" cy="48463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>
            <a:extLst>
              <a:ext uri="{FF2B5EF4-FFF2-40B4-BE49-F238E27FC236}">
                <a16:creationId xmlns:a16="http://schemas.microsoft.com/office/drawing/2014/main" id="{8FC3FE4B-817B-ED4E-A207-565904AF27E8}"/>
              </a:ext>
            </a:extLst>
          </p:cNvPr>
          <p:cNvSpPr/>
          <p:nvPr/>
        </p:nvSpPr>
        <p:spPr>
          <a:xfrm>
            <a:off x="7476295" y="2882845"/>
            <a:ext cx="978408" cy="484632"/>
          </a:xfrm>
          <a:prstGeom prst="right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2BBB28-4FA1-4546-B2E5-BC753A24A54E}"/>
              </a:ext>
            </a:extLst>
          </p:cNvPr>
          <p:cNvSpPr txBox="1"/>
          <p:nvPr/>
        </p:nvSpPr>
        <p:spPr>
          <a:xfrm>
            <a:off x="3605202" y="2139246"/>
            <a:ext cx="11960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Collect </a:t>
            </a:r>
          </a:p>
          <a:p>
            <a:pPr algn="ctr"/>
            <a:r>
              <a:rPr lang="en-US" sz="1400" dirty="0"/>
              <a:t>Network Data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BDC1EE0-9D87-C445-BE72-096E15C8EA36}"/>
              </a:ext>
            </a:extLst>
          </p:cNvPr>
          <p:cNvSpPr txBox="1"/>
          <p:nvPr/>
        </p:nvSpPr>
        <p:spPr>
          <a:xfrm>
            <a:off x="5580285" y="2139246"/>
            <a:ext cx="10538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Process and</a:t>
            </a:r>
          </a:p>
          <a:p>
            <a:pPr algn="ctr"/>
            <a:r>
              <a:rPr lang="en-US" sz="1400" dirty="0"/>
              <a:t>Analyze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74E0E6F-ADE9-A14B-8B69-49EFE037CDEA}"/>
              </a:ext>
            </a:extLst>
          </p:cNvPr>
          <p:cNvSpPr txBox="1"/>
          <p:nvPr/>
        </p:nvSpPr>
        <p:spPr>
          <a:xfrm>
            <a:off x="7186283" y="2139246"/>
            <a:ext cx="15584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Generate</a:t>
            </a:r>
          </a:p>
          <a:p>
            <a:pPr algn="ctr"/>
            <a:r>
              <a:rPr lang="en-US" sz="1400" dirty="0"/>
              <a:t>Connection Model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BBEC780-2CF0-8240-97AC-903D559AC814}"/>
              </a:ext>
            </a:extLst>
          </p:cNvPr>
          <p:cNvSpPr txBox="1"/>
          <p:nvPr/>
        </p:nvSpPr>
        <p:spPr>
          <a:xfrm>
            <a:off x="9019902" y="142672"/>
            <a:ext cx="23648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/>
              <a:t>Network Device Connectivity Map</a:t>
            </a:r>
          </a:p>
        </p:txBody>
      </p:sp>
    </p:spTree>
    <p:extLst>
      <p:ext uri="{BB962C8B-B14F-4D97-AF65-F5344CB8AC3E}">
        <p14:creationId xmlns:p14="http://schemas.microsoft.com/office/powerpoint/2010/main" val="8080386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Developing a Threat-Asset Matrix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2452272" y="1915193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Asset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3FC754-2885-B740-B55E-C28AE5A5780A}"/>
              </a:ext>
            </a:extLst>
          </p:cNvPr>
          <p:cNvSpPr txBox="1"/>
          <p:nvPr/>
        </p:nvSpPr>
        <p:spPr>
          <a:xfrm>
            <a:off x="2452272" y="2410680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Asset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CE3512-33C6-4946-8AA5-2451A46D4E0F}"/>
              </a:ext>
            </a:extLst>
          </p:cNvPr>
          <p:cNvSpPr txBox="1"/>
          <p:nvPr/>
        </p:nvSpPr>
        <p:spPr>
          <a:xfrm>
            <a:off x="2449868" y="427647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Asset 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604095" y="1403884"/>
            <a:ext cx="978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Threat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4846577" y="1403884"/>
            <a:ext cx="978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Threat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893876" y="1426462"/>
            <a:ext cx="1048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Threat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B79EE0-DB3A-E84D-9C2E-F2D68D72451A}"/>
              </a:ext>
            </a:extLst>
          </p:cNvPr>
          <p:cNvSpPr txBox="1"/>
          <p:nvPr/>
        </p:nvSpPr>
        <p:spPr>
          <a:xfrm>
            <a:off x="6574481" y="137001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 .  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88EE9B-C6A7-E647-B9EE-174650D75B67}"/>
              </a:ext>
            </a:extLst>
          </p:cNvPr>
          <p:cNvSpPr txBox="1"/>
          <p:nvPr/>
        </p:nvSpPr>
        <p:spPr>
          <a:xfrm>
            <a:off x="2760241" y="3040377"/>
            <a:ext cx="242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23E210-EE2F-6B45-ADEA-6CEFABA95072}"/>
              </a:ext>
            </a:extLst>
          </p:cNvPr>
          <p:cNvSpPr txBox="1"/>
          <p:nvPr/>
        </p:nvSpPr>
        <p:spPr>
          <a:xfrm>
            <a:off x="9366421" y="1285103"/>
            <a:ext cx="1586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List the threats</a:t>
            </a:r>
          </a:p>
          <a:p>
            <a:pPr algn="ctr"/>
            <a:r>
              <a:rPr lang="en-US" i="1" dirty="0"/>
              <a:t>(Probably CIA)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5CAE38E-0A5A-1B4B-BE88-FE0235A61F0E}"/>
              </a:ext>
            </a:extLst>
          </p:cNvPr>
          <p:cNvSpPr txBox="1"/>
          <p:nvPr/>
        </p:nvSpPr>
        <p:spPr>
          <a:xfrm>
            <a:off x="1882342" y="4798541"/>
            <a:ext cx="19367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List the assets</a:t>
            </a:r>
          </a:p>
          <a:p>
            <a:pPr algn="ctr"/>
            <a:r>
              <a:rPr lang="en-US" i="1" dirty="0"/>
              <a:t>(Based on mission)</a:t>
            </a:r>
          </a:p>
        </p:txBody>
      </p:sp>
    </p:spTree>
    <p:extLst>
      <p:ext uri="{BB962C8B-B14F-4D97-AF65-F5344CB8AC3E}">
        <p14:creationId xmlns:p14="http://schemas.microsoft.com/office/powerpoint/2010/main" val="17011574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Developing a Threat-Asset Matrix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2452272" y="1915193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Asset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3FC754-2885-B740-B55E-C28AE5A5780A}"/>
              </a:ext>
            </a:extLst>
          </p:cNvPr>
          <p:cNvSpPr txBox="1"/>
          <p:nvPr/>
        </p:nvSpPr>
        <p:spPr>
          <a:xfrm>
            <a:off x="2452272" y="2410680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Asset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CE3512-33C6-4946-8AA5-2451A46D4E0F}"/>
              </a:ext>
            </a:extLst>
          </p:cNvPr>
          <p:cNvSpPr txBox="1"/>
          <p:nvPr/>
        </p:nvSpPr>
        <p:spPr>
          <a:xfrm>
            <a:off x="2449868" y="427647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Asset 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604095" y="1403884"/>
            <a:ext cx="978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Threat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4846577" y="1403884"/>
            <a:ext cx="978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Threat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893876" y="1426462"/>
            <a:ext cx="1048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Threat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B79EE0-DB3A-E84D-9C2E-F2D68D72451A}"/>
              </a:ext>
            </a:extLst>
          </p:cNvPr>
          <p:cNvSpPr txBox="1"/>
          <p:nvPr/>
        </p:nvSpPr>
        <p:spPr>
          <a:xfrm>
            <a:off x="6574481" y="137001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 .  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88EE9B-C6A7-E647-B9EE-174650D75B67}"/>
              </a:ext>
            </a:extLst>
          </p:cNvPr>
          <p:cNvSpPr txBox="1"/>
          <p:nvPr/>
        </p:nvSpPr>
        <p:spPr>
          <a:xfrm>
            <a:off x="2760241" y="3040377"/>
            <a:ext cx="242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465693" y="1819241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465693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064982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465693" y="4747409"/>
            <a:ext cx="55992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465692" y="2344172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549A317-CEC2-4C43-B682-488CE683A955}"/>
              </a:ext>
            </a:extLst>
          </p:cNvPr>
          <p:cNvCxnSpPr>
            <a:cxnSpLocks/>
          </p:cNvCxnSpPr>
          <p:nvPr/>
        </p:nvCxnSpPr>
        <p:spPr>
          <a:xfrm>
            <a:off x="3465691" y="4212064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06E7B-EBB0-8E4E-A86D-BDC2A7218639}"/>
              </a:ext>
            </a:extLst>
          </p:cNvPr>
          <p:cNvCxnSpPr>
            <a:cxnSpLocks/>
          </p:cNvCxnSpPr>
          <p:nvPr/>
        </p:nvCxnSpPr>
        <p:spPr>
          <a:xfrm>
            <a:off x="3471335" y="2891685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E7E9BE4-B71A-DB4A-9E66-4519B4ED0692}"/>
              </a:ext>
            </a:extLst>
          </p:cNvPr>
          <p:cNvCxnSpPr>
            <a:cxnSpLocks/>
          </p:cNvCxnSpPr>
          <p:nvPr/>
        </p:nvCxnSpPr>
        <p:spPr>
          <a:xfrm>
            <a:off x="4730869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F372303-2CD7-6B4C-9227-061E26DD6CF2}"/>
              </a:ext>
            </a:extLst>
          </p:cNvPr>
          <p:cNvCxnSpPr>
            <a:cxnSpLocks/>
          </p:cNvCxnSpPr>
          <p:nvPr/>
        </p:nvCxnSpPr>
        <p:spPr>
          <a:xfrm>
            <a:off x="6011570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781223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5EA52FF-5569-BF4D-A559-4B989FCC4688}"/>
              </a:ext>
            </a:extLst>
          </p:cNvPr>
          <p:cNvSpPr txBox="1"/>
          <p:nvPr/>
        </p:nvSpPr>
        <p:spPr>
          <a:xfrm>
            <a:off x="9401004" y="2916195"/>
            <a:ext cx="2227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Create (m x n) Matrix </a:t>
            </a:r>
          </a:p>
          <a:p>
            <a:pPr algn="ctr"/>
            <a:r>
              <a:rPr lang="en-US" i="1" dirty="0"/>
              <a:t>of Threat-Asset Pairs</a:t>
            </a:r>
          </a:p>
        </p:txBody>
      </p:sp>
    </p:spTree>
    <p:extLst>
      <p:ext uri="{BB962C8B-B14F-4D97-AF65-F5344CB8AC3E}">
        <p14:creationId xmlns:p14="http://schemas.microsoft.com/office/powerpoint/2010/main" val="3631457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Developing a Threat-Asset Matrix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2452272" y="1915193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Asset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3FC754-2885-B740-B55E-C28AE5A5780A}"/>
              </a:ext>
            </a:extLst>
          </p:cNvPr>
          <p:cNvSpPr txBox="1"/>
          <p:nvPr/>
        </p:nvSpPr>
        <p:spPr>
          <a:xfrm>
            <a:off x="2452272" y="2410680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Asset 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CE3512-33C6-4946-8AA5-2451A46D4E0F}"/>
              </a:ext>
            </a:extLst>
          </p:cNvPr>
          <p:cNvSpPr txBox="1"/>
          <p:nvPr/>
        </p:nvSpPr>
        <p:spPr>
          <a:xfrm>
            <a:off x="2449868" y="427647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Asset 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604095" y="1403884"/>
            <a:ext cx="978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Threat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4846577" y="1403884"/>
            <a:ext cx="978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Threat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893876" y="1426462"/>
            <a:ext cx="1048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Threat 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5B79EE0-DB3A-E84D-9C2E-F2D68D72451A}"/>
              </a:ext>
            </a:extLst>
          </p:cNvPr>
          <p:cNvSpPr txBox="1"/>
          <p:nvPr/>
        </p:nvSpPr>
        <p:spPr>
          <a:xfrm>
            <a:off x="6574481" y="137001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  .  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88EE9B-C6A7-E647-B9EE-174650D75B67}"/>
              </a:ext>
            </a:extLst>
          </p:cNvPr>
          <p:cNvSpPr txBox="1"/>
          <p:nvPr/>
        </p:nvSpPr>
        <p:spPr>
          <a:xfrm>
            <a:off x="2760241" y="3040377"/>
            <a:ext cx="242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465693" y="1819241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465693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064982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465693" y="4747409"/>
            <a:ext cx="55992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465692" y="2344172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549A317-CEC2-4C43-B682-488CE683A955}"/>
              </a:ext>
            </a:extLst>
          </p:cNvPr>
          <p:cNvCxnSpPr>
            <a:cxnSpLocks/>
          </p:cNvCxnSpPr>
          <p:nvPr/>
        </p:nvCxnSpPr>
        <p:spPr>
          <a:xfrm>
            <a:off x="3465691" y="4212064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AA06E7B-EBB0-8E4E-A86D-BDC2A7218639}"/>
              </a:ext>
            </a:extLst>
          </p:cNvPr>
          <p:cNvCxnSpPr>
            <a:cxnSpLocks/>
          </p:cNvCxnSpPr>
          <p:nvPr/>
        </p:nvCxnSpPr>
        <p:spPr>
          <a:xfrm>
            <a:off x="3471335" y="2891685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E7E9BE4-B71A-DB4A-9E66-4519B4ED0692}"/>
              </a:ext>
            </a:extLst>
          </p:cNvPr>
          <p:cNvCxnSpPr>
            <a:cxnSpLocks/>
          </p:cNvCxnSpPr>
          <p:nvPr/>
        </p:nvCxnSpPr>
        <p:spPr>
          <a:xfrm>
            <a:off x="4730869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6F372303-2CD7-6B4C-9227-061E26DD6CF2}"/>
              </a:ext>
            </a:extLst>
          </p:cNvPr>
          <p:cNvCxnSpPr>
            <a:cxnSpLocks/>
          </p:cNvCxnSpPr>
          <p:nvPr/>
        </p:nvCxnSpPr>
        <p:spPr>
          <a:xfrm>
            <a:off x="6011570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781223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B9A49C2-C71E-2D49-97BD-10797F6F30E7}"/>
              </a:ext>
            </a:extLst>
          </p:cNvPr>
          <p:cNvSpPr txBox="1"/>
          <p:nvPr/>
        </p:nvSpPr>
        <p:spPr>
          <a:xfrm>
            <a:off x="9563493" y="2548522"/>
            <a:ext cx="15704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Estimate Risk </a:t>
            </a:r>
          </a:p>
          <a:p>
            <a:r>
              <a:rPr lang="en-US" i="1" dirty="0"/>
              <a:t>Associated</a:t>
            </a:r>
          </a:p>
          <a:p>
            <a:r>
              <a:rPr lang="en-US" i="1" dirty="0"/>
              <a:t>With Each Cell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DE2F526A-230D-BE4B-8AAE-AF747AF37545}"/>
              </a:ext>
            </a:extLst>
          </p:cNvPr>
          <p:cNvSpPr/>
          <p:nvPr/>
        </p:nvSpPr>
        <p:spPr>
          <a:xfrm>
            <a:off x="8259446" y="2050587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E412242-8295-E54E-B0E0-7FAF623EAE86}"/>
              </a:ext>
            </a:extLst>
          </p:cNvPr>
          <p:cNvSpPr/>
          <p:nvPr/>
        </p:nvSpPr>
        <p:spPr>
          <a:xfrm>
            <a:off x="5318690" y="4449478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22451F92-D9C7-3844-86E5-136FEF098B4D}"/>
              </a:ext>
            </a:extLst>
          </p:cNvPr>
          <p:cNvCxnSpPr>
            <a:stCxn id="40" idx="1"/>
          </p:cNvCxnSpPr>
          <p:nvPr/>
        </p:nvCxnSpPr>
        <p:spPr>
          <a:xfrm rot="10800000">
            <a:off x="8373465" y="2108161"/>
            <a:ext cx="1190029" cy="902027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urved Connector 46">
            <a:extLst>
              <a:ext uri="{FF2B5EF4-FFF2-40B4-BE49-F238E27FC236}">
                <a16:creationId xmlns:a16="http://schemas.microsoft.com/office/drawing/2014/main" id="{CFDAA64B-FA50-1943-BB99-5BCCF70C9DE8}"/>
              </a:ext>
            </a:extLst>
          </p:cNvPr>
          <p:cNvCxnSpPr>
            <a:stCxn id="40" idx="1"/>
          </p:cNvCxnSpPr>
          <p:nvPr/>
        </p:nvCxnSpPr>
        <p:spPr>
          <a:xfrm rot="10800000" flipV="1">
            <a:off x="5497689" y="3010186"/>
            <a:ext cx="4065804" cy="148501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582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580C7C6A-8B2A-9142-B770-4C5B8789E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919" y="0"/>
            <a:ext cx="9682201" cy="5977929"/>
          </a:xfrm>
          <a:prstGeom prst="rect">
            <a:avLst/>
          </a:prstGeom>
        </p:spPr>
      </p:pic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AB31AD0-CA6C-B74F-B8B4-9EBBB006F224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3E8856D-BCE3-4747-A88D-B62C0388B368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CB06B9-2A89-924B-98DE-3C982FF91F81}"/>
              </a:ext>
            </a:extLst>
          </p:cNvPr>
          <p:cNvSpPr txBox="1"/>
          <p:nvPr/>
        </p:nvSpPr>
        <p:spPr>
          <a:xfrm>
            <a:off x="147159" y="6184230"/>
            <a:ext cx="11916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Required Additional Reading</a:t>
            </a:r>
            <a:r>
              <a:rPr lang="en-US" sz="2800" b="1" dirty="0"/>
              <a:t>: https://www.tag-cyber.com/advisory/annuals</a:t>
            </a:r>
          </a:p>
        </p:txBody>
      </p:sp>
    </p:spTree>
    <p:extLst>
      <p:ext uri="{BB962C8B-B14F-4D97-AF65-F5344CB8AC3E}">
        <p14:creationId xmlns:p14="http://schemas.microsoft.com/office/powerpoint/2010/main" val="15221486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Developing a Threat-Asset Matrix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2346411" y="2130347"/>
            <a:ext cx="1124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Hardware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3FC754-2885-B740-B55E-C28AE5A5780A}"/>
              </a:ext>
            </a:extLst>
          </p:cNvPr>
          <p:cNvSpPr txBox="1"/>
          <p:nvPr/>
        </p:nvSpPr>
        <p:spPr>
          <a:xfrm>
            <a:off x="2346411" y="3090456"/>
            <a:ext cx="1048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Software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CE3512-33C6-4946-8AA5-2451A46D4E0F}"/>
              </a:ext>
            </a:extLst>
          </p:cNvPr>
          <p:cNvSpPr txBox="1"/>
          <p:nvPr/>
        </p:nvSpPr>
        <p:spPr>
          <a:xfrm>
            <a:off x="2346412" y="4050564"/>
            <a:ext cx="1347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Information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03054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811935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8178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55992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795297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549A317-CEC2-4C43-B682-488CE683A955}"/>
              </a:ext>
            </a:extLst>
          </p:cNvPr>
          <p:cNvCxnSpPr>
            <a:cxnSpLocks/>
          </p:cNvCxnSpPr>
          <p:nvPr/>
        </p:nvCxnSpPr>
        <p:spPr>
          <a:xfrm>
            <a:off x="3781783" y="3771353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76A4314-EA55-304E-808B-B84EED55B0E6}"/>
              </a:ext>
            </a:extLst>
          </p:cNvPr>
          <p:cNvSpPr txBox="1"/>
          <p:nvPr/>
        </p:nvSpPr>
        <p:spPr>
          <a:xfrm>
            <a:off x="7949164" y="1898927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E4EE6C-C52E-2F4A-8287-823BEBE01324}"/>
              </a:ext>
            </a:extLst>
          </p:cNvPr>
          <p:cNvSpPr txBox="1"/>
          <p:nvPr/>
        </p:nvSpPr>
        <p:spPr>
          <a:xfrm>
            <a:off x="9564130" y="1791729"/>
            <a:ext cx="23035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Estimate probability P</a:t>
            </a:r>
          </a:p>
          <a:p>
            <a:pPr algn="ctr"/>
            <a:r>
              <a:rPr lang="en-US" i="1" dirty="0"/>
              <a:t>and consequence C on</a:t>
            </a:r>
          </a:p>
          <a:p>
            <a:pPr algn="ctr"/>
            <a:r>
              <a:rPr lang="en-US" i="1" dirty="0"/>
              <a:t>simple scale (3, 2, 1)</a:t>
            </a:r>
          </a:p>
        </p:txBody>
      </p:sp>
    </p:spTree>
    <p:extLst>
      <p:ext uri="{BB962C8B-B14F-4D97-AF65-F5344CB8AC3E}">
        <p14:creationId xmlns:p14="http://schemas.microsoft.com/office/powerpoint/2010/main" val="24342521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Developing a Threat-Asset Matrix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2346411" y="2130347"/>
            <a:ext cx="1124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Hardware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3FC754-2885-B740-B55E-C28AE5A5780A}"/>
              </a:ext>
            </a:extLst>
          </p:cNvPr>
          <p:cNvSpPr txBox="1"/>
          <p:nvPr/>
        </p:nvSpPr>
        <p:spPr>
          <a:xfrm>
            <a:off x="2346411" y="3090456"/>
            <a:ext cx="1048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Software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CE3512-33C6-4946-8AA5-2451A46D4E0F}"/>
              </a:ext>
            </a:extLst>
          </p:cNvPr>
          <p:cNvSpPr txBox="1"/>
          <p:nvPr/>
        </p:nvSpPr>
        <p:spPr>
          <a:xfrm>
            <a:off x="2346412" y="4050564"/>
            <a:ext cx="1347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Information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03054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811935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8178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55992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795297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549A317-CEC2-4C43-B682-488CE683A955}"/>
              </a:ext>
            </a:extLst>
          </p:cNvPr>
          <p:cNvCxnSpPr>
            <a:cxnSpLocks/>
          </p:cNvCxnSpPr>
          <p:nvPr/>
        </p:nvCxnSpPr>
        <p:spPr>
          <a:xfrm>
            <a:off x="3781783" y="3771353"/>
            <a:ext cx="55992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2972A6-46EA-804C-85BA-911BA6AEE7AB}"/>
              </a:ext>
            </a:extLst>
          </p:cNvPr>
          <p:cNvSpPr txBox="1"/>
          <p:nvPr/>
        </p:nvSpPr>
        <p:spPr>
          <a:xfrm>
            <a:off x="4213528" y="1905058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3FA542-726F-324C-9047-2C775FB8CD72}"/>
              </a:ext>
            </a:extLst>
          </p:cNvPr>
          <p:cNvSpPr txBox="1"/>
          <p:nvPr/>
        </p:nvSpPr>
        <p:spPr>
          <a:xfrm>
            <a:off x="4213528" y="2873497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341A64-C2F1-A04D-BA2C-482916DCCDD4}"/>
              </a:ext>
            </a:extLst>
          </p:cNvPr>
          <p:cNvSpPr txBox="1"/>
          <p:nvPr/>
        </p:nvSpPr>
        <p:spPr>
          <a:xfrm>
            <a:off x="4213528" y="3861971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78DA950-6247-8C4E-AC19-83375B07AEF5}"/>
              </a:ext>
            </a:extLst>
          </p:cNvPr>
          <p:cNvSpPr txBox="1"/>
          <p:nvPr/>
        </p:nvSpPr>
        <p:spPr>
          <a:xfrm>
            <a:off x="6018561" y="1898927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55C4EFC-47B0-194E-B4D7-B9C16468EB70}"/>
              </a:ext>
            </a:extLst>
          </p:cNvPr>
          <p:cNvSpPr txBox="1"/>
          <p:nvPr/>
        </p:nvSpPr>
        <p:spPr>
          <a:xfrm>
            <a:off x="6018561" y="2867366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0619E25-5962-5744-8834-BE1DF1C9305A}"/>
              </a:ext>
            </a:extLst>
          </p:cNvPr>
          <p:cNvSpPr txBox="1"/>
          <p:nvPr/>
        </p:nvSpPr>
        <p:spPr>
          <a:xfrm>
            <a:off x="6018561" y="3855840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6A4314-EA55-304E-808B-B84EED55B0E6}"/>
              </a:ext>
            </a:extLst>
          </p:cNvPr>
          <p:cNvSpPr txBox="1"/>
          <p:nvPr/>
        </p:nvSpPr>
        <p:spPr>
          <a:xfrm>
            <a:off x="7949164" y="1898927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C559D9D-B6DB-E34B-949F-4B8B0E8F1FB5}"/>
              </a:ext>
            </a:extLst>
          </p:cNvPr>
          <p:cNvSpPr txBox="1"/>
          <p:nvPr/>
        </p:nvSpPr>
        <p:spPr>
          <a:xfrm>
            <a:off x="7949164" y="2867366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D17F7C7-3598-4A44-985D-988AB8A4DC8D}"/>
              </a:ext>
            </a:extLst>
          </p:cNvPr>
          <p:cNvSpPr txBox="1"/>
          <p:nvPr/>
        </p:nvSpPr>
        <p:spPr>
          <a:xfrm>
            <a:off x="7949164" y="3855840"/>
            <a:ext cx="997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= 3, 2, 1</a:t>
            </a:r>
          </a:p>
          <a:p>
            <a:r>
              <a:rPr lang="en-US" sz="1600" dirty="0"/>
              <a:t>C = 3, 2, 1</a:t>
            </a:r>
          </a:p>
          <a:p>
            <a:r>
              <a:rPr lang="en-US" sz="1600" dirty="0"/>
              <a:t>R = P * 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95AA4A-93CF-BE4F-BBEF-B644DDA11F54}"/>
              </a:ext>
            </a:extLst>
          </p:cNvPr>
          <p:cNvSpPr txBox="1"/>
          <p:nvPr/>
        </p:nvSpPr>
        <p:spPr>
          <a:xfrm>
            <a:off x="9578909" y="2421924"/>
            <a:ext cx="23233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Perform risk estimates </a:t>
            </a:r>
          </a:p>
          <a:p>
            <a:pPr algn="ctr"/>
            <a:r>
              <a:rPr lang="en-US" i="1" dirty="0"/>
              <a:t>one-by-one for entire </a:t>
            </a:r>
          </a:p>
          <a:p>
            <a:pPr algn="ctr"/>
            <a:r>
              <a:rPr lang="en-US" i="1" dirty="0"/>
              <a:t>threat-asset matrix</a:t>
            </a:r>
          </a:p>
        </p:txBody>
      </p:sp>
    </p:spTree>
    <p:extLst>
      <p:ext uri="{BB962C8B-B14F-4D97-AF65-F5344CB8AC3E}">
        <p14:creationId xmlns:p14="http://schemas.microsoft.com/office/powerpoint/2010/main" val="37959852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794F459-5F9E-4C48-8225-2D2E588ECBB7}"/>
              </a:ext>
            </a:extLst>
          </p:cNvPr>
          <p:cNvCxnSpPr>
            <a:cxnSpLocks/>
          </p:cNvCxnSpPr>
          <p:nvPr/>
        </p:nvCxnSpPr>
        <p:spPr>
          <a:xfrm flipH="1">
            <a:off x="2955404" y="3702753"/>
            <a:ext cx="3490551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93A81FD-84CE-1040-81EF-86826F468B47}"/>
              </a:ext>
            </a:extLst>
          </p:cNvPr>
          <p:cNvCxnSpPr>
            <a:cxnSpLocks/>
          </p:cNvCxnSpPr>
          <p:nvPr/>
        </p:nvCxnSpPr>
        <p:spPr>
          <a:xfrm flipH="1">
            <a:off x="3209406" y="3460040"/>
            <a:ext cx="323654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22BE31C-4A6A-B84D-8869-DE4F45422CAF}"/>
              </a:ext>
            </a:extLst>
          </p:cNvPr>
          <p:cNvCxnSpPr>
            <a:cxnSpLocks/>
          </p:cNvCxnSpPr>
          <p:nvPr/>
        </p:nvCxnSpPr>
        <p:spPr>
          <a:xfrm flipH="1">
            <a:off x="3175539" y="2135008"/>
            <a:ext cx="32704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A90F5166-E5C9-E046-820E-D3D3632A1EB5}"/>
              </a:ext>
            </a:extLst>
          </p:cNvPr>
          <p:cNvSpPr/>
          <p:nvPr/>
        </p:nvSpPr>
        <p:spPr>
          <a:xfrm>
            <a:off x="6445955" y="242711"/>
            <a:ext cx="4233336" cy="528822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CCE2AB1-853D-0648-A404-406A4F8E9C56}"/>
              </a:ext>
            </a:extLst>
          </p:cNvPr>
          <p:cNvCxnSpPr>
            <a:cxnSpLocks/>
          </p:cNvCxnSpPr>
          <p:nvPr/>
        </p:nvCxnSpPr>
        <p:spPr>
          <a:xfrm flipH="1">
            <a:off x="3316650" y="2257774"/>
            <a:ext cx="3129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loud 22">
            <a:extLst>
              <a:ext uri="{FF2B5EF4-FFF2-40B4-BE49-F238E27FC236}">
                <a16:creationId xmlns:a16="http://schemas.microsoft.com/office/drawing/2014/main" id="{2C6C5D7D-DA45-F148-AE78-DFCB68A78C98}"/>
              </a:ext>
            </a:extLst>
          </p:cNvPr>
          <p:cNvSpPr/>
          <p:nvPr/>
        </p:nvSpPr>
        <p:spPr>
          <a:xfrm>
            <a:off x="3770492" y="2517418"/>
            <a:ext cx="2336800" cy="1840088"/>
          </a:xfrm>
          <a:prstGeom prst="cloud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E353660-E4AF-DC46-8ABB-7D36F1084C90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Case Study: Manage and Secure Assets for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E2DB0A89-A845-3849-9A14-0D752FA46451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73B9D9-CFDB-324E-8004-D04B8D3BC8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7" name="Cloud 6">
            <a:extLst>
              <a:ext uri="{FF2B5EF4-FFF2-40B4-BE49-F238E27FC236}">
                <a16:creationId xmlns:a16="http://schemas.microsoft.com/office/drawing/2014/main" id="{E9155DAC-6568-9B49-BDA0-CDC9BEC79DAD}"/>
              </a:ext>
            </a:extLst>
          </p:cNvPr>
          <p:cNvSpPr/>
          <p:nvPr/>
        </p:nvSpPr>
        <p:spPr>
          <a:xfrm>
            <a:off x="3781780" y="1862665"/>
            <a:ext cx="2336800" cy="1840088"/>
          </a:xfrm>
          <a:prstGeom prst="cloud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D5E66C-01BC-F246-A9FE-0D4DF712E259}"/>
              </a:ext>
            </a:extLst>
          </p:cNvPr>
          <p:cNvSpPr/>
          <p:nvPr/>
        </p:nvSpPr>
        <p:spPr>
          <a:xfrm>
            <a:off x="2472268" y="1749775"/>
            <a:ext cx="835378" cy="643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Macs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0FF1250-3ECB-494E-A84E-3C1144C27C86}"/>
              </a:ext>
            </a:extLst>
          </p:cNvPr>
          <p:cNvSpPr/>
          <p:nvPr/>
        </p:nvSpPr>
        <p:spPr>
          <a:xfrm>
            <a:off x="1603021" y="3166531"/>
            <a:ext cx="835378" cy="643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176936-C1C3-3E4C-A529-13274C32132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606691" y="1875363"/>
            <a:ext cx="304177" cy="39228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630A970-6284-2140-BF01-5802836FBA07}"/>
              </a:ext>
            </a:extLst>
          </p:cNvPr>
          <p:cNvSpPr/>
          <p:nvPr/>
        </p:nvSpPr>
        <p:spPr>
          <a:xfrm>
            <a:off x="1349017" y="3318931"/>
            <a:ext cx="835378" cy="643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iPhones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3BC2ACC-FEB1-AF4E-BE41-FF80C7864D6C}"/>
              </a:ext>
            </a:extLst>
          </p:cNvPr>
          <p:cNvCxnSpPr>
            <a:stCxn id="10" idx="1"/>
            <a:endCxn id="8" idx="1"/>
          </p:cNvCxnSpPr>
          <p:nvPr/>
        </p:nvCxnSpPr>
        <p:spPr>
          <a:xfrm>
            <a:off x="1910868" y="2071508"/>
            <a:ext cx="561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7EFB6ADC-42D0-0548-A507-D02D6DAEE5AB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1860692" y="2140653"/>
            <a:ext cx="304177" cy="392289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D0B3D35-3F79-C148-A709-D7E081B987F2}"/>
              </a:ext>
            </a:extLst>
          </p:cNvPr>
          <p:cNvCxnSpPr/>
          <p:nvPr/>
        </p:nvCxnSpPr>
        <p:spPr>
          <a:xfrm>
            <a:off x="2136646" y="2257774"/>
            <a:ext cx="561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DD68141-21B5-8F47-A10E-2DBE5F994C44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>
            <a:off x="2012780" y="2532942"/>
            <a:ext cx="0" cy="6335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7BE64EB-8164-F443-A195-4CFE3FD13567}"/>
              </a:ext>
            </a:extLst>
          </p:cNvPr>
          <p:cNvCxnSpPr>
            <a:cxnSpLocks/>
            <a:stCxn id="10" idx="2"/>
            <a:endCxn id="13" idx="0"/>
          </p:cNvCxnSpPr>
          <p:nvPr/>
        </p:nvCxnSpPr>
        <p:spPr>
          <a:xfrm>
            <a:off x="1758779" y="2267652"/>
            <a:ext cx="0" cy="10512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AF8A9BC-CE39-9145-8A68-57197C7F3709}"/>
              </a:ext>
            </a:extLst>
          </p:cNvPr>
          <p:cNvSpPr txBox="1"/>
          <p:nvPr/>
        </p:nvSpPr>
        <p:spPr>
          <a:xfrm>
            <a:off x="4355263" y="2295866"/>
            <a:ext cx="12116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WiFi</a:t>
            </a:r>
          </a:p>
          <a:p>
            <a:pPr algn="ctr"/>
            <a:r>
              <a:rPr lang="en-US" sz="1600" dirty="0"/>
              <a:t>(To Public or</a:t>
            </a:r>
          </a:p>
          <a:p>
            <a:pPr algn="ctr"/>
            <a:r>
              <a:rPr lang="en-US" sz="1600" dirty="0"/>
              <a:t>Broadband)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B48DC7-F198-1941-AA33-43C026989992}"/>
              </a:ext>
            </a:extLst>
          </p:cNvPr>
          <p:cNvSpPr txBox="1"/>
          <p:nvPr/>
        </p:nvSpPr>
        <p:spPr>
          <a:xfrm>
            <a:off x="4426308" y="3727603"/>
            <a:ext cx="1069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Mobile ISP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27EA4BC-6EED-9243-B3DA-EDBC1859668C}"/>
              </a:ext>
            </a:extLst>
          </p:cNvPr>
          <p:cNvCxnSpPr>
            <a:cxnSpLocks/>
          </p:cNvCxnSpPr>
          <p:nvPr/>
        </p:nvCxnSpPr>
        <p:spPr>
          <a:xfrm flipH="1">
            <a:off x="2447405" y="3330220"/>
            <a:ext cx="9336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74E37AF-EA42-CE4F-ADAC-4A4D9106CECA}"/>
              </a:ext>
            </a:extLst>
          </p:cNvPr>
          <p:cNvCxnSpPr>
            <a:cxnSpLocks/>
          </p:cNvCxnSpPr>
          <p:nvPr/>
        </p:nvCxnSpPr>
        <p:spPr>
          <a:xfrm flipH="1">
            <a:off x="2193402" y="3584221"/>
            <a:ext cx="9336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FA2C8D-B0CA-5C47-BADA-2718CCF2DA1D}"/>
              </a:ext>
            </a:extLst>
          </p:cNvPr>
          <p:cNvCxnSpPr>
            <a:cxnSpLocks/>
          </p:cNvCxnSpPr>
          <p:nvPr/>
        </p:nvCxnSpPr>
        <p:spPr>
          <a:xfrm flipH="1">
            <a:off x="2955404" y="3584221"/>
            <a:ext cx="154688" cy="1185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796D355-69E7-CF48-84D1-F216306395FC}"/>
              </a:ext>
            </a:extLst>
          </p:cNvPr>
          <p:cNvCxnSpPr>
            <a:cxnSpLocks/>
          </p:cNvCxnSpPr>
          <p:nvPr/>
        </p:nvCxnSpPr>
        <p:spPr>
          <a:xfrm flipH="1">
            <a:off x="3220694" y="3330218"/>
            <a:ext cx="154688" cy="1185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53DEF74-2603-CD41-9904-30BBEAB513A6}"/>
              </a:ext>
            </a:extLst>
          </p:cNvPr>
          <p:cNvSpPr/>
          <p:nvPr/>
        </p:nvSpPr>
        <p:spPr>
          <a:xfrm>
            <a:off x="2681113" y="1936042"/>
            <a:ext cx="835378" cy="643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Macs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5F8EF987-2268-134D-B0D3-1A6D9DD260FE}"/>
              </a:ext>
            </a:extLst>
          </p:cNvPr>
          <p:cNvSpPr/>
          <p:nvPr/>
        </p:nvSpPr>
        <p:spPr>
          <a:xfrm>
            <a:off x="7066844" y="428977"/>
            <a:ext cx="3138311" cy="55315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Rackspace Website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(Marketing)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AEFDB77A-D0FB-C045-8C95-7F00B886B181}"/>
              </a:ext>
            </a:extLst>
          </p:cNvPr>
          <p:cNvSpPr/>
          <p:nvPr/>
        </p:nvSpPr>
        <p:spPr>
          <a:xfrm>
            <a:off x="7066844" y="1174043"/>
            <a:ext cx="3138311" cy="55315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Box Cloud Storage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(Production Software Download)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3E523FDB-A965-A147-A8D1-CA1360730B56}"/>
              </a:ext>
            </a:extLst>
          </p:cNvPr>
          <p:cNvSpPr/>
          <p:nvPr/>
        </p:nvSpPr>
        <p:spPr>
          <a:xfrm>
            <a:off x="7066843" y="1986534"/>
            <a:ext cx="3138311" cy="55315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ADP Payroll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(Employee Data and Payments)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EFB9AFE1-3E0F-124C-AB71-E7FDC006AA87}"/>
              </a:ext>
            </a:extLst>
          </p:cNvPr>
          <p:cNvSpPr/>
          <p:nvPr/>
        </p:nvSpPr>
        <p:spPr>
          <a:xfrm>
            <a:off x="7066843" y="2846340"/>
            <a:ext cx="3138311" cy="55315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Office 365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(Email and Calendar)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E607D693-A2BF-9849-BC48-687F2875FEB0}"/>
              </a:ext>
            </a:extLst>
          </p:cNvPr>
          <p:cNvSpPr/>
          <p:nvPr/>
        </p:nvSpPr>
        <p:spPr>
          <a:xfrm>
            <a:off x="7066843" y="3748370"/>
            <a:ext cx="3138311" cy="55315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Wells Fargo Bank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(Checking and Savings Account)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816E8429-4D31-3A49-AFB2-29A215D59B9B}"/>
              </a:ext>
            </a:extLst>
          </p:cNvPr>
          <p:cNvSpPr/>
          <p:nvPr/>
        </p:nvSpPr>
        <p:spPr>
          <a:xfrm>
            <a:off x="7061197" y="4623260"/>
            <a:ext cx="3138311" cy="55315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Salesforce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(CRM and Customer Info)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6CFCBD0-18D6-3A44-9219-7A430CA71391}"/>
              </a:ext>
            </a:extLst>
          </p:cNvPr>
          <p:cNvSpPr txBox="1"/>
          <p:nvPr/>
        </p:nvSpPr>
        <p:spPr>
          <a:xfrm>
            <a:off x="10729725" y="2471324"/>
            <a:ext cx="14171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Internet-Based</a:t>
            </a:r>
          </a:p>
          <a:p>
            <a:r>
              <a:rPr lang="en-US" sz="1600" dirty="0"/>
              <a:t>Cloud-Hosted</a:t>
            </a:r>
          </a:p>
          <a:p>
            <a:r>
              <a:rPr lang="en-US" sz="1600" dirty="0"/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39345830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FC601D-08F7-C54D-A3E4-87F9CB2791B9}"/>
              </a:ext>
            </a:extLst>
          </p:cNvPr>
          <p:cNvSpPr txBox="1"/>
          <p:nvPr/>
        </p:nvSpPr>
        <p:spPr>
          <a:xfrm>
            <a:off x="4764617" y="2958372"/>
            <a:ext cx="1320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Eight major </a:t>
            </a:r>
          </a:p>
          <a:p>
            <a:pPr algn="ctr"/>
            <a:r>
              <a:rPr lang="en-US" i="1" dirty="0"/>
              <a:t>asset types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BDD3E82A-F286-0B4B-8F8E-32C4CD0909E3}"/>
              </a:ext>
            </a:extLst>
          </p:cNvPr>
          <p:cNvSpPr/>
          <p:nvPr/>
        </p:nvSpPr>
        <p:spPr>
          <a:xfrm>
            <a:off x="4072128" y="1816608"/>
            <a:ext cx="597408" cy="2889504"/>
          </a:xfrm>
          <a:prstGeom prst="rightBrace">
            <a:avLst>
              <a:gd name="adj1" fmla="val 71624"/>
              <a:gd name="adj2" fmla="val 50000"/>
            </a:avLst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95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10719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786069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69A43CD-23B2-3145-B928-176EDDBC9843}"/>
              </a:ext>
            </a:extLst>
          </p:cNvPr>
          <p:cNvSpPr txBox="1"/>
          <p:nvPr/>
        </p:nvSpPr>
        <p:spPr>
          <a:xfrm>
            <a:off x="9793135" y="1403884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Theft/Fraud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D38763D-EE39-604E-BDBC-C5F4F2891790}"/>
              </a:ext>
            </a:extLst>
          </p:cNvPr>
          <p:cNvSpPr txBox="1"/>
          <p:nvPr/>
        </p:nvSpPr>
        <p:spPr>
          <a:xfrm>
            <a:off x="6898217" y="2677956"/>
            <a:ext cx="13205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Four major </a:t>
            </a:r>
          </a:p>
          <a:p>
            <a:pPr algn="ctr"/>
            <a:r>
              <a:rPr lang="en-US" i="1" dirty="0"/>
              <a:t>threat types</a:t>
            </a:r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2F65B95D-DF74-7441-9A78-BDF069552F8A}"/>
              </a:ext>
            </a:extLst>
          </p:cNvPr>
          <p:cNvSpPr/>
          <p:nvPr/>
        </p:nvSpPr>
        <p:spPr>
          <a:xfrm rot="5400000">
            <a:off x="7254240" y="-1316736"/>
            <a:ext cx="597408" cy="7083552"/>
          </a:xfrm>
          <a:prstGeom prst="rightBrace">
            <a:avLst>
              <a:gd name="adj1" fmla="val 71624"/>
              <a:gd name="adj2" fmla="val 50000"/>
            </a:avLst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3235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10719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786069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76137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18526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011FD2-7A05-5A4C-B4B8-DBF5129A719C}"/>
              </a:ext>
            </a:extLst>
          </p:cNvPr>
          <p:cNvCxnSpPr>
            <a:cxnSpLocks/>
          </p:cNvCxnSpPr>
          <p:nvPr/>
        </p:nvCxnSpPr>
        <p:spPr>
          <a:xfrm>
            <a:off x="3781783" y="2551283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25B2C76-1206-3145-AA75-B755CBDD6844}"/>
              </a:ext>
            </a:extLst>
          </p:cNvPr>
          <p:cNvCxnSpPr>
            <a:cxnSpLocks/>
          </p:cNvCxnSpPr>
          <p:nvPr/>
        </p:nvCxnSpPr>
        <p:spPr>
          <a:xfrm>
            <a:off x="3781783" y="2917304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2368BF-89DD-BD4A-A4BB-26E16092EAA1}"/>
              </a:ext>
            </a:extLst>
          </p:cNvPr>
          <p:cNvCxnSpPr>
            <a:cxnSpLocks/>
          </p:cNvCxnSpPr>
          <p:nvPr/>
        </p:nvCxnSpPr>
        <p:spPr>
          <a:xfrm>
            <a:off x="3781783" y="3283325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F499EDE-0F01-0543-97CD-BC5659B68E59}"/>
              </a:ext>
            </a:extLst>
          </p:cNvPr>
          <p:cNvCxnSpPr>
            <a:cxnSpLocks/>
          </p:cNvCxnSpPr>
          <p:nvPr/>
        </p:nvCxnSpPr>
        <p:spPr>
          <a:xfrm>
            <a:off x="3781783" y="3649346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649C02-49BD-2E41-9B9F-6ED39C4C7082}"/>
              </a:ext>
            </a:extLst>
          </p:cNvPr>
          <p:cNvCxnSpPr>
            <a:cxnSpLocks/>
          </p:cNvCxnSpPr>
          <p:nvPr/>
        </p:nvCxnSpPr>
        <p:spPr>
          <a:xfrm>
            <a:off x="3781783" y="4015367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B4E8AF-90AC-E140-A084-95B8F0B71C9B}"/>
              </a:ext>
            </a:extLst>
          </p:cNvPr>
          <p:cNvCxnSpPr>
            <a:cxnSpLocks/>
          </p:cNvCxnSpPr>
          <p:nvPr/>
        </p:nvCxnSpPr>
        <p:spPr>
          <a:xfrm flipV="1">
            <a:off x="3781783" y="436207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69A43CD-23B2-3145-B928-176EDDBC9843}"/>
              </a:ext>
            </a:extLst>
          </p:cNvPr>
          <p:cNvSpPr txBox="1"/>
          <p:nvPr/>
        </p:nvSpPr>
        <p:spPr>
          <a:xfrm>
            <a:off x="9793135" y="1403884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Theft/Fraud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57DEB7-945F-F547-901F-B517A543E0AB}"/>
              </a:ext>
            </a:extLst>
          </p:cNvPr>
          <p:cNvCxnSpPr>
            <a:cxnSpLocks/>
          </p:cNvCxnSpPr>
          <p:nvPr/>
        </p:nvCxnSpPr>
        <p:spPr>
          <a:xfrm>
            <a:off x="11440235" y="1813595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AEDD46E7-3F6D-A34A-8144-416E9963F6ED}"/>
              </a:ext>
            </a:extLst>
          </p:cNvPr>
          <p:cNvSpPr txBox="1"/>
          <p:nvPr/>
        </p:nvSpPr>
        <p:spPr>
          <a:xfrm>
            <a:off x="5361140" y="4957860"/>
            <a:ext cx="4321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i="1" dirty="0"/>
              <a:t>Create an (8 X 4) matrix = 32 cells to analyze</a:t>
            </a:r>
          </a:p>
        </p:txBody>
      </p:sp>
    </p:spTree>
    <p:extLst>
      <p:ext uri="{BB962C8B-B14F-4D97-AF65-F5344CB8AC3E}">
        <p14:creationId xmlns:p14="http://schemas.microsoft.com/office/powerpoint/2010/main" val="113474321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10719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786069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76137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18526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011FD2-7A05-5A4C-B4B8-DBF5129A719C}"/>
              </a:ext>
            </a:extLst>
          </p:cNvPr>
          <p:cNvCxnSpPr>
            <a:cxnSpLocks/>
          </p:cNvCxnSpPr>
          <p:nvPr/>
        </p:nvCxnSpPr>
        <p:spPr>
          <a:xfrm>
            <a:off x="3781783" y="2551283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25B2C76-1206-3145-AA75-B755CBDD6844}"/>
              </a:ext>
            </a:extLst>
          </p:cNvPr>
          <p:cNvCxnSpPr>
            <a:cxnSpLocks/>
          </p:cNvCxnSpPr>
          <p:nvPr/>
        </p:nvCxnSpPr>
        <p:spPr>
          <a:xfrm>
            <a:off x="3781783" y="2917304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2368BF-89DD-BD4A-A4BB-26E16092EAA1}"/>
              </a:ext>
            </a:extLst>
          </p:cNvPr>
          <p:cNvCxnSpPr>
            <a:cxnSpLocks/>
          </p:cNvCxnSpPr>
          <p:nvPr/>
        </p:nvCxnSpPr>
        <p:spPr>
          <a:xfrm>
            <a:off x="3781783" y="3283325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F499EDE-0F01-0543-97CD-BC5659B68E59}"/>
              </a:ext>
            </a:extLst>
          </p:cNvPr>
          <p:cNvCxnSpPr>
            <a:cxnSpLocks/>
          </p:cNvCxnSpPr>
          <p:nvPr/>
        </p:nvCxnSpPr>
        <p:spPr>
          <a:xfrm>
            <a:off x="3781783" y="3649346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649C02-49BD-2E41-9B9F-6ED39C4C7082}"/>
              </a:ext>
            </a:extLst>
          </p:cNvPr>
          <p:cNvCxnSpPr>
            <a:cxnSpLocks/>
          </p:cNvCxnSpPr>
          <p:nvPr/>
        </p:nvCxnSpPr>
        <p:spPr>
          <a:xfrm>
            <a:off x="3781783" y="4015367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B4E8AF-90AC-E140-A084-95B8F0B71C9B}"/>
              </a:ext>
            </a:extLst>
          </p:cNvPr>
          <p:cNvCxnSpPr>
            <a:cxnSpLocks/>
          </p:cNvCxnSpPr>
          <p:nvPr/>
        </p:nvCxnSpPr>
        <p:spPr>
          <a:xfrm flipV="1">
            <a:off x="3781783" y="436207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69A43CD-23B2-3145-B928-176EDDBC9843}"/>
              </a:ext>
            </a:extLst>
          </p:cNvPr>
          <p:cNvSpPr txBox="1"/>
          <p:nvPr/>
        </p:nvSpPr>
        <p:spPr>
          <a:xfrm>
            <a:off x="9793135" y="1403884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Theft/Fraud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57DEB7-945F-F547-901F-B517A543E0AB}"/>
              </a:ext>
            </a:extLst>
          </p:cNvPr>
          <p:cNvCxnSpPr>
            <a:cxnSpLocks/>
          </p:cNvCxnSpPr>
          <p:nvPr/>
        </p:nvCxnSpPr>
        <p:spPr>
          <a:xfrm>
            <a:off x="11440235" y="1813595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6BE7A49-5D70-4845-8EB2-42C372CE716E}"/>
              </a:ext>
            </a:extLst>
          </p:cNvPr>
          <p:cNvSpPr txBox="1"/>
          <p:nvPr/>
        </p:nvSpPr>
        <p:spPr>
          <a:xfrm>
            <a:off x="5337640" y="158042"/>
            <a:ext cx="38816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Cell 1: Software (source code) in development on the Mac is valuable to a competitor, but Mac is </a:t>
            </a:r>
          </a:p>
          <a:p>
            <a:r>
              <a:rPr lang="en-US" sz="1400" dirty="0"/>
              <a:t>reasonably well protected against malware:</a:t>
            </a:r>
          </a:p>
          <a:p>
            <a:r>
              <a:rPr lang="en-US" sz="1400" dirty="0"/>
              <a:t>Estimate: </a:t>
            </a:r>
            <a:r>
              <a:rPr lang="en-US" sz="1400" b="1" dirty="0"/>
              <a:t>P = 2, C = 3, R = 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2FD9BF-5813-3147-86AB-149265E3C81B}"/>
              </a:ext>
            </a:extLst>
          </p:cNvPr>
          <p:cNvSpPr txBox="1"/>
          <p:nvPr/>
        </p:nvSpPr>
        <p:spPr>
          <a:xfrm>
            <a:off x="4518218" y="186107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D983-769E-0747-962E-E78CD9ED540A}"/>
              </a:ext>
            </a:extLst>
          </p:cNvPr>
          <p:cNvCxnSpPr>
            <a:cxnSpLocks/>
          </p:cNvCxnSpPr>
          <p:nvPr/>
        </p:nvCxnSpPr>
        <p:spPr>
          <a:xfrm flipH="1">
            <a:off x="4885977" y="1112149"/>
            <a:ext cx="1359110" cy="8634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866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10719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786069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76137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18526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011FD2-7A05-5A4C-B4B8-DBF5129A719C}"/>
              </a:ext>
            </a:extLst>
          </p:cNvPr>
          <p:cNvCxnSpPr>
            <a:cxnSpLocks/>
          </p:cNvCxnSpPr>
          <p:nvPr/>
        </p:nvCxnSpPr>
        <p:spPr>
          <a:xfrm>
            <a:off x="3781783" y="2551283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25B2C76-1206-3145-AA75-B755CBDD6844}"/>
              </a:ext>
            </a:extLst>
          </p:cNvPr>
          <p:cNvCxnSpPr>
            <a:cxnSpLocks/>
          </p:cNvCxnSpPr>
          <p:nvPr/>
        </p:nvCxnSpPr>
        <p:spPr>
          <a:xfrm>
            <a:off x="3781783" y="2917304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2368BF-89DD-BD4A-A4BB-26E16092EAA1}"/>
              </a:ext>
            </a:extLst>
          </p:cNvPr>
          <p:cNvCxnSpPr>
            <a:cxnSpLocks/>
          </p:cNvCxnSpPr>
          <p:nvPr/>
        </p:nvCxnSpPr>
        <p:spPr>
          <a:xfrm>
            <a:off x="3781783" y="3283325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F499EDE-0F01-0543-97CD-BC5659B68E59}"/>
              </a:ext>
            </a:extLst>
          </p:cNvPr>
          <p:cNvCxnSpPr>
            <a:cxnSpLocks/>
          </p:cNvCxnSpPr>
          <p:nvPr/>
        </p:nvCxnSpPr>
        <p:spPr>
          <a:xfrm>
            <a:off x="3781783" y="3649346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649C02-49BD-2E41-9B9F-6ED39C4C7082}"/>
              </a:ext>
            </a:extLst>
          </p:cNvPr>
          <p:cNvCxnSpPr>
            <a:cxnSpLocks/>
          </p:cNvCxnSpPr>
          <p:nvPr/>
        </p:nvCxnSpPr>
        <p:spPr>
          <a:xfrm>
            <a:off x="3781783" y="4015367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B4E8AF-90AC-E140-A084-95B8F0B71C9B}"/>
              </a:ext>
            </a:extLst>
          </p:cNvPr>
          <p:cNvCxnSpPr>
            <a:cxnSpLocks/>
          </p:cNvCxnSpPr>
          <p:nvPr/>
        </p:nvCxnSpPr>
        <p:spPr>
          <a:xfrm flipV="1">
            <a:off x="3781783" y="436207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69A43CD-23B2-3145-B928-176EDDBC9843}"/>
              </a:ext>
            </a:extLst>
          </p:cNvPr>
          <p:cNvSpPr txBox="1"/>
          <p:nvPr/>
        </p:nvSpPr>
        <p:spPr>
          <a:xfrm>
            <a:off x="9793135" y="1403884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Theft/Fraud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57DEB7-945F-F547-901F-B517A543E0AB}"/>
              </a:ext>
            </a:extLst>
          </p:cNvPr>
          <p:cNvCxnSpPr>
            <a:cxnSpLocks/>
          </p:cNvCxnSpPr>
          <p:nvPr/>
        </p:nvCxnSpPr>
        <p:spPr>
          <a:xfrm>
            <a:off x="11440235" y="1813595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6BE7A49-5D70-4845-8EB2-42C372CE716E}"/>
              </a:ext>
            </a:extLst>
          </p:cNvPr>
          <p:cNvSpPr txBox="1"/>
          <p:nvPr/>
        </p:nvSpPr>
        <p:spPr>
          <a:xfrm>
            <a:off x="5337640" y="158042"/>
            <a:ext cx="38816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Cell 2: Contacts and email are somewhat valuable to a competitor, but iPhone is biometrically well-protected against physical access:</a:t>
            </a:r>
          </a:p>
          <a:p>
            <a:r>
              <a:rPr lang="en-US" sz="1400" dirty="0"/>
              <a:t>Estimate: </a:t>
            </a:r>
            <a:r>
              <a:rPr lang="en-US" sz="1400" b="1" dirty="0"/>
              <a:t>P = 1, C = 2, R =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2FD9BF-5813-3147-86AB-149265E3C81B}"/>
              </a:ext>
            </a:extLst>
          </p:cNvPr>
          <p:cNvSpPr txBox="1"/>
          <p:nvPr/>
        </p:nvSpPr>
        <p:spPr>
          <a:xfrm>
            <a:off x="4518218" y="186107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D983-769E-0747-962E-E78CD9ED540A}"/>
              </a:ext>
            </a:extLst>
          </p:cNvPr>
          <p:cNvCxnSpPr>
            <a:cxnSpLocks/>
          </p:cNvCxnSpPr>
          <p:nvPr/>
        </p:nvCxnSpPr>
        <p:spPr>
          <a:xfrm flipH="1">
            <a:off x="4944533" y="1112149"/>
            <a:ext cx="1300555" cy="12246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D446C89-E09B-EE4D-9E86-D5E293979C0C}"/>
              </a:ext>
            </a:extLst>
          </p:cNvPr>
          <p:cNvSpPr txBox="1"/>
          <p:nvPr/>
        </p:nvSpPr>
        <p:spPr>
          <a:xfrm>
            <a:off x="4523861" y="220538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27421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10719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786069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76137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18526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011FD2-7A05-5A4C-B4B8-DBF5129A719C}"/>
              </a:ext>
            </a:extLst>
          </p:cNvPr>
          <p:cNvCxnSpPr>
            <a:cxnSpLocks/>
          </p:cNvCxnSpPr>
          <p:nvPr/>
        </p:nvCxnSpPr>
        <p:spPr>
          <a:xfrm>
            <a:off x="3781783" y="2551283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25B2C76-1206-3145-AA75-B755CBDD6844}"/>
              </a:ext>
            </a:extLst>
          </p:cNvPr>
          <p:cNvCxnSpPr>
            <a:cxnSpLocks/>
          </p:cNvCxnSpPr>
          <p:nvPr/>
        </p:nvCxnSpPr>
        <p:spPr>
          <a:xfrm>
            <a:off x="3781783" y="2917304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2368BF-89DD-BD4A-A4BB-26E16092EAA1}"/>
              </a:ext>
            </a:extLst>
          </p:cNvPr>
          <p:cNvCxnSpPr>
            <a:cxnSpLocks/>
          </p:cNvCxnSpPr>
          <p:nvPr/>
        </p:nvCxnSpPr>
        <p:spPr>
          <a:xfrm>
            <a:off x="3781783" y="3283325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F499EDE-0F01-0543-97CD-BC5659B68E59}"/>
              </a:ext>
            </a:extLst>
          </p:cNvPr>
          <p:cNvCxnSpPr>
            <a:cxnSpLocks/>
          </p:cNvCxnSpPr>
          <p:nvPr/>
        </p:nvCxnSpPr>
        <p:spPr>
          <a:xfrm>
            <a:off x="3781783" y="3649346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649C02-49BD-2E41-9B9F-6ED39C4C7082}"/>
              </a:ext>
            </a:extLst>
          </p:cNvPr>
          <p:cNvCxnSpPr>
            <a:cxnSpLocks/>
          </p:cNvCxnSpPr>
          <p:nvPr/>
        </p:nvCxnSpPr>
        <p:spPr>
          <a:xfrm>
            <a:off x="3781783" y="4015367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B4E8AF-90AC-E140-A084-95B8F0B71C9B}"/>
              </a:ext>
            </a:extLst>
          </p:cNvPr>
          <p:cNvCxnSpPr>
            <a:cxnSpLocks/>
          </p:cNvCxnSpPr>
          <p:nvPr/>
        </p:nvCxnSpPr>
        <p:spPr>
          <a:xfrm flipV="1">
            <a:off x="3781783" y="436207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69A43CD-23B2-3145-B928-176EDDBC9843}"/>
              </a:ext>
            </a:extLst>
          </p:cNvPr>
          <p:cNvSpPr txBox="1"/>
          <p:nvPr/>
        </p:nvSpPr>
        <p:spPr>
          <a:xfrm>
            <a:off x="9793135" y="1403884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Theft/Fraud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57DEB7-945F-F547-901F-B517A543E0AB}"/>
              </a:ext>
            </a:extLst>
          </p:cNvPr>
          <p:cNvCxnSpPr>
            <a:cxnSpLocks/>
          </p:cNvCxnSpPr>
          <p:nvPr/>
        </p:nvCxnSpPr>
        <p:spPr>
          <a:xfrm>
            <a:off x="11440235" y="1813595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6BE7A49-5D70-4845-8EB2-42C372CE716E}"/>
              </a:ext>
            </a:extLst>
          </p:cNvPr>
          <p:cNvSpPr txBox="1"/>
          <p:nvPr/>
        </p:nvSpPr>
        <p:spPr>
          <a:xfrm>
            <a:off x="5337640" y="158042"/>
            <a:ext cx="38816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Cell 3: Website reasonably well-administered </a:t>
            </a:r>
          </a:p>
          <a:p>
            <a:r>
              <a:rPr lang="en-US" sz="1400" dirty="0"/>
              <a:t>but nothing all that sensitive is stored in the </a:t>
            </a:r>
          </a:p>
          <a:p>
            <a:r>
              <a:rPr lang="en-US" sz="1400" dirty="0"/>
              <a:t>marketing oriented site (no eCommerce).</a:t>
            </a:r>
          </a:p>
          <a:p>
            <a:r>
              <a:rPr lang="en-US" sz="1400" dirty="0"/>
              <a:t>Estimate: </a:t>
            </a:r>
            <a:r>
              <a:rPr lang="en-US" sz="1400" b="1" dirty="0"/>
              <a:t>P = 1, C = 1, R =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2FD9BF-5813-3147-86AB-149265E3C81B}"/>
              </a:ext>
            </a:extLst>
          </p:cNvPr>
          <p:cNvSpPr txBox="1"/>
          <p:nvPr/>
        </p:nvSpPr>
        <p:spPr>
          <a:xfrm>
            <a:off x="4518218" y="186107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D983-769E-0747-962E-E78CD9ED540A}"/>
              </a:ext>
            </a:extLst>
          </p:cNvPr>
          <p:cNvCxnSpPr>
            <a:cxnSpLocks/>
          </p:cNvCxnSpPr>
          <p:nvPr/>
        </p:nvCxnSpPr>
        <p:spPr>
          <a:xfrm flipH="1">
            <a:off x="4820313" y="1112149"/>
            <a:ext cx="1424777" cy="153844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D446C89-E09B-EE4D-9E86-D5E293979C0C}"/>
              </a:ext>
            </a:extLst>
          </p:cNvPr>
          <p:cNvSpPr txBox="1"/>
          <p:nvPr/>
        </p:nvSpPr>
        <p:spPr>
          <a:xfrm>
            <a:off x="4523861" y="220538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AB35DA-7953-0746-AAA6-64D325C0C692}"/>
              </a:ext>
            </a:extLst>
          </p:cNvPr>
          <p:cNvSpPr txBox="1"/>
          <p:nvPr/>
        </p:nvSpPr>
        <p:spPr>
          <a:xfrm>
            <a:off x="4524450" y="258400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676330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10719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786069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76137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18526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011FD2-7A05-5A4C-B4B8-DBF5129A719C}"/>
              </a:ext>
            </a:extLst>
          </p:cNvPr>
          <p:cNvCxnSpPr>
            <a:cxnSpLocks/>
          </p:cNvCxnSpPr>
          <p:nvPr/>
        </p:nvCxnSpPr>
        <p:spPr>
          <a:xfrm>
            <a:off x="3781783" y="2551283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25B2C76-1206-3145-AA75-B755CBDD6844}"/>
              </a:ext>
            </a:extLst>
          </p:cNvPr>
          <p:cNvCxnSpPr>
            <a:cxnSpLocks/>
          </p:cNvCxnSpPr>
          <p:nvPr/>
        </p:nvCxnSpPr>
        <p:spPr>
          <a:xfrm>
            <a:off x="3781783" y="2917304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2368BF-89DD-BD4A-A4BB-26E16092EAA1}"/>
              </a:ext>
            </a:extLst>
          </p:cNvPr>
          <p:cNvCxnSpPr>
            <a:cxnSpLocks/>
          </p:cNvCxnSpPr>
          <p:nvPr/>
        </p:nvCxnSpPr>
        <p:spPr>
          <a:xfrm>
            <a:off x="3781783" y="3283325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F499EDE-0F01-0543-97CD-BC5659B68E59}"/>
              </a:ext>
            </a:extLst>
          </p:cNvPr>
          <p:cNvCxnSpPr>
            <a:cxnSpLocks/>
          </p:cNvCxnSpPr>
          <p:nvPr/>
        </p:nvCxnSpPr>
        <p:spPr>
          <a:xfrm>
            <a:off x="3781783" y="3649346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649C02-49BD-2E41-9B9F-6ED39C4C7082}"/>
              </a:ext>
            </a:extLst>
          </p:cNvPr>
          <p:cNvCxnSpPr>
            <a:cxnSpLocks/>
          </p:cNvCxnSpPr>
          <p:nvPr/>
        </p:nvCxnSpPr>
        <p:spPr>
          <a:xfrm>
            <a:off x="3781783" y="4015367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B4E8AF-90AC-E140-A084-95B8F0B71C9B}"/>
              </a:ext>
            </a:extLst>
          </p:cNvPr>
          <p:cNvCxnSpPr>
            <a:cxnSpLocks/>
          </p:cNvCxnSpPr>
          <p:nvPr/>
        </p:nvCxnSpPr>
        <p:spPr>
          <a:xfrm flipV="1">
            <a:off x="3781783" y="436207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69A43CD-23B2-3145-B928-176EDDBC9843}"/>
              </a:ext>
            </a:extLst>
          </p:cNvPr>
          <p:cNvSpPr txBox="1"/>
          <p:nvPr/>
        </p:nvSpPr>
        <p:spPr>
          <a:xfrm>
            <a:off x="9793135" y="1403884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Theft/Fraud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57DEB7-945F-F547-901F-B517A543E0AB}"/>
              </a:ext>
            </a:extLst>
          </p:cNvPr>
          <p:cNvCxnSpPr>
            <a:cxnSpLocks/>
          </p:cNvCxnSpPr>
          <p:nvPr/>
        </p:nvCxnSpPr>
        <p:spPr>
          <a:xfrm>
            <a:off x="11440235" y="1813595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6BE7A49-5D70-4845-8EB2-42C372CE716E}"/>
              </a:ext>
            </a:extLst>
          </p:cNvPr>
          <p:cNvSpPr txBox="1"/>
          <p:nvPr/>
        </p:nvSpPr>
        <p:spPr>
          <a:xfrm>
            <a:off x="5337640" y="158042"/>
            <a:ext cx="38816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Cell 4: This represents public cloud storage and customer download support for the company’s production software, thus high risk estimated.</a:t>
            </a:r>
          </a:p>
          <a:p>
            <a:r>
              <a:rPr lang="en-US" sz="1400" dirty="0"/>
              <a:t>Estimate: </a:t>
            </a:r>
            <a:r>
              <a:rPr lang="en-US" sz="1400" b="1" dirty="0"/>
              <a:t>P = 3, C = 3, R = 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2FD9BF-5813-3147-86AB-149265E3C81B}"/>
              </a:ext>
            </a:extLst>
          </p:cNvPr>
          <p:cNvSpPr txBox="1"/>
          <p:nvPr/>
        </p:nvSpPr>
        <p:spPr>
          <a:xfrm>
            <a:off x="4518218" y="186107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D983-769E-0747-962E-E78CD9ED540A}"/>
              </a:ext>
            </a:extLst>
          </p:cNvPr>
          <p:cNvCxnSpPr>
            <a:cxnSpLocks/>
          </p:cNvCxnSpPr>
          <p:nvPr/>
        </p:nvCxnSpPr>
        <p:spPr>
          <a:xfrm flipH="1">
            <a:off x="4781432" y="1112149"/>
            <a:ext cx="1463659" cy="19810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D446C89-E09B-EE4D-9E86-D5E293979C0C}"/>
              </a:ext>
            </a:extLst>
          </p:cNvPr>
          <p:cNvSpPr txBox="1"/>
          <p:nvPr/>
        </p:nvSpPr>
        <p:spPr>
          <a:xfrm>
            <a:off x="4523861" y="220538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AB35DA-7953-0746-AAA6-64D325C0C692}"/>
              </a:ext>
            </a:extLst>
          </p:cNvPr>
          <p:cNvSpPr txBox="1"/>
          <p:nvPr/>
        </p:nvSpPr>
        <p:spPr>
          <a:xfrm>
            <a:off x="4524450" y="258400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DAD2230-8940-F849-956E-9D845F9A5EC3}"/>
              </a:ext>
            </a:extLst>
          </p:cNvPr>
          <p:cNvSpPr txBox="1"/>
          <p:nvPr/>
        </p:nvSpPr>
        <p:spPr>
          <a:xfrm>
            <a:off x="4527237" y="297557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147677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EFEA90-4281-B64F-B6B4-29D5DBF25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5565754"/>
          </a:xfrm>
          <a:prstGeom prst="rect">
            <a:avLst/>
          </a:prstGeom>
          <a:ln w="34925">
            <a:solidFill>
              <a:schemeClr val="bg1">
                <a:lumMod val="50000"/>
              </a:schemeClr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86E9C8-559A-4E4F-9F39-2FCAFF400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3093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Week 4: Threat-Vulnerability Analysis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865935A3-3018-F24E-BCB3-FF2AAFF53887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A7784-3BF0-DD4B-BDFD-AF7C51F35B7F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79235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10719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786069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76137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18526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011FD2-7A05-5A4C-B4B8-DBF5129A719C}"/>
              </a:ext>
            </a:extLst>
          </p:cNvPr>
          <p:cNvCxnSpPr>
            <a:cxnSpLocks/>
          </p:cNvCxnSpPr>
          <p:nvPr/>
        </p:nvCxnSpPr>
        <p:spPr>
          <a:xfrm>
            <a:off x="3781783" y="2551283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25B2C76-1206-3145-AA75-B755CBDD6844}"/>
              </a:ext>
            </a:extLst>
          </p:cNvPr>
          <p:cNvCxnSpPr>
            <a:cxnSpLocks/>
          </p:cNvCxnSpPr>
          <p:nvPr/>
        </p:nvCxnSpPr>
        <p:spPr>
          <a:xfrm>
            <a:off x="3781783" y="2917304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2368BF-89DD-BD4A-A4BB-26E16092EAA1}"/>
              </a:ext>
            </a:extLst>
          </p:cNvPr>
          <p:cNvCxnSpPr>
            <a:cxnSpLocks/>
          </p:cNvCxnSpPr>
          <p:nvPr/>
        </p:nvCxnSpPr>
        <p:spPr>
          <a:xfrm>
            <a:off x="3781783" y="3283325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F499EDE-0F01-0543-97CD-BC5659B68E59}"/>
              </a:ext>
            </a:extLst>
          </p:cNvPr>
          <p:cNvCxnSpPr>
            <a:cxnSpLocks/>
          </p:cNvCxnSpPr>
          <p:nvPr/>
        </p:nvCxnSpPr>
        <p:spPr>
          <a:xfrm>
            <a:off x="3781783" y="3649346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649C02-49BD-2E41-9B9F-6ED39C4C7082}"/>
              </a:ext>
            </a:extLst>
          </p:cNvPr>
          <p:cNvCxnSpPr>
            <a:cxnSpLocks/>
          </p:cNvCxnSpPr>
          <p:nvPr/>
        </p:nvCxnSpPr>
        <p:spPr>
          <a:xfrm>
            <a:off x="3781783" y="4015367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B4E8AF-90AC-E140-A084-95B8F0B71C9B}"/>
              </a:ext>
            </a:extLst>
          </p:cNvPr>
          <p:cNvCxnSpPr>
            <a:cxnSpLocks/>
          </p:cNvCxnSpPr>
          <p:nvPr/>
        </p:nvCxnSpPr>
        <p:spPr>
          <a:xfrm flipV="1">
            <a:off x="3781783" y="436207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69A43CD-23B2-3145-B928-176EDDBC9843}"/>
              </a:ext>
            </a:extLst>
          </p:cNvPr>
          <p:cNvSpPr txBox="1"/>
          <p:nvPr/>
        </p:nvSpPr>
        <p:spPr>
          <a:xfrm>
            <a:off x="9793135" y="1403884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Theft/Fraud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57DEB7-945F-F547-901F-B517A543E0AB}"/>
              </a:ext>
            </a:extLst>
          </p:cNvPr>
          <p:cNvCxnSpPr>
            <a:cxnSpLocks/>
          </p:cNvCxnSpPr>
          <p:nvPr/>
        </p:nvCxnSpPr>
        <p:spPr>
          <a:xfrm>
            <a:off x="11440235" y="1813595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6BE7A49-5D70-4845-8EB2-42C372CE716E}"/>
              </a:ext>
            </a:extLst>
          </p:cNvPr>
          <p:cNvSpPr txBox="1"/>
          <p:nvPr/>
        </p:nvSpPr>
        <p:spPr>
          <a:xfrm>
            <a:off x="5337640" y="158042"/>
            <a:ext cx="38816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Cells 5 - 8: These are well-managed SaaS services with sensitive data stored and accessible to</a:t>
            </a:r>
          </a:p>
          <a:p>
            <a:r>
              <a:rPr lang="en-US" sz="1400" dirty="0"/>
              <a:t>hackers. Estimated suitable risk profiles for each.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2FD9BF-5813-3147-86AB-149265E3C81B}"/>
              </a:ext>
            </a:extLst>
          </p:cNvPr>
          <p:cNvSpPr txBox="1"/>
          <p:nvPr/>
        </p:nvSpPr>
        <p:spPr>
          <a:xfrm>
            <a:off x="4518218" y="186107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A68D983-769E-0747-962E-E78CD9ED540A}"/>
              </a:ext>
            </a:extLst>
          </p:cNvPr>
          <p:cNvCxnSpPr>
            <a:cxnSpLocks/>
          </p:cNvCxnSpPr>
          <p:nvPr/>
        </p:nvCxnSpPr>
        <p:spPr>
          <a:xfrm flipH="1">
            <a:off x="5170311" y="1112149"/>
            <a:ext cx="1074781" cy="21711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9D446C89-E09B-EE4D-9E86-D5E293979C0C}"/>
              </a:ext>
            </a:extLst>
          </p:cNvPr>
          <p:cNvSpPr txBox="1"/>
          <p:nvPr/>
        </p:nvSpPr>
        <p:spPr>
          <a:xfrm>
            <a:off x="4518218" y="220538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AB35DA-7953-0746-AAA6-64D325C0C692}"/>
              </a:ext>
            </a:extLst>
          </p:cNvPr>
          <p:cNvSpPr txBox="1"/>
          <p:nvPr/>
        </p:nvSpPr>
        <p:spPr>
          <a:xfrm>
            <a:off x="4518218" y="258400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DAD2230-8940-F849-956E-9D845F9A5EC3}"/>
              </a:ext>
            </a:extLst>
          </p:cNvPr>
          <p:cNvSpPr txBox="1"/>
          <p:nvPr/>
        </p:nvSpPr>
        <p:spPr>
          <a:xfrm>
            <a:off x="4518218" y="297557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D5BAF93-8D80-1248-942D-75A7430A089F}"/>
              </a:ext>
            </a:extLst>
          </p:cNvPr>
          <p:cNvSpPr txBox="1"/>
          <p:nvPr/>
        </p:nvSpPr>
        <p:spPr>
          <a:xfrm>
            <a:off x="4089236" y="3311695"/>
            <a:ext cx="12554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 = 1, C = 2, R =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839EC28-C64C-1749-9F0F-BFA84091BF75}"/>
              </a:ext>
            </a:extLst>
          </p:cNvPr>
          <p:cNvSpPr txBox="1"/>
          <p:nvPr/>
        </p:nvSpPr>
        <p:spPr>
          <a:xfrm>
            <a:off x="4083590" y="3689875"/>
            <a:ext cx="12554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 = 2, C = 3, R = 6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0FFADFE-94B5-024A-AF7A-126C0B58D01F}"/>
              </a:ext>
            </a:extLst>
          </p:cNvPr>
          <p:cNvSpPr txBox="1"/>
          <p:nvPr/>
        </p:nvSpPr>
        <p:spPr>
          <a:xfrm>
            <a:off x="4083590" y="4051122"/>
            <a:ext cx="12554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 = 1, C = 2, R = 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5DED3DE-E395-764C-A87F-77CE5378FF14}"/>
              </a:ext>
            </a:extLst>
          </p:cNvPr>
          <p:cNvSpPr txBox="1"/>
          <p:nvPr/>
        </p:nvSpPr>
        <p:spPr>
          <a:xfrm>
            <a:off x="4077944" y="4429302"/>
            <a:ext cx="12554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P = 2, C = 3, R = 6</a:t>
            </a:r>
          </a:p>
        </p:txBody>
      </p:sp>
    </p:spTree>
    <p:extLst>
      <p:ext uri="{BB962C8B-B14F-4D97-AF65-F5344CB8AC3E}">
        <p14:creationId xmlns:p14="http://schemas.microsoft.com/office/powerpoint/2010/main" val="14981102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404CFBBB-B5C4-2C4D-865C-991E677BC28F}"/>
              </a:ext>
            </a:extLst>
          </p:cNvPr>
          <p:cNvSpPr/>
          <p:nvPr/>
        </p:nvSpPr>
        <p:spPr>
          <a:xfrm>
            <a:off x="3800501" y="4375963"/>
            <a:ext cx="1854307" cy="363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592544C-71CD-CD40-96EE-8B6854D16216}"/>
              </a:ext>
            </a:extLst>
          </p:cNvPr>
          <p:cNvSpPr/>
          <p:nvPr/>
        </p:nvSpPr>
        <p:spPr>
          <a:xfrm>
            <a:off x="3794970" y="3659271"/>
            <a:ext cx="1854307" cy="363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CE4F72F-8C76-2E40-8D9A-2870E3D5F809}"/>
              </a:ext>
            </a:extLst>
          </p:cNvPr>
          <p:cNvSpPr/>
          <p:nvPr/>
        </p:nvSpPr>
        <p:spPr>
          <a:xfrm>
            <a:off x="3788794" y="1824884"/>
            <a:ext cx="1854307" cy="363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F69D63-C2A2-9141-AB27-CD0557191A27}"/>
              </a:ext>
            </a:extLst>
          </p:cNvPr>
          <p:cNvSpPr/>
          <p:nvPr/>
        </p:nvSpPr>
        <p:spPr>
          <a:xfrm>
            <a:off x="3793907" y="2924548"/>
            <a:ext cx="1854307" cy="36339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10719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786069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76137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18526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011FD2-7A05-5A4C-B4B8-DBF5129A719C}"/>
              </a:ext>
            </a:extLst>
          </p:cNvPr>
          <p:cNvCxnSpPr>
            <a:cxnSpLocks/>
          </p:cNvCxnSpPr>
          <p:nvPr/>
        </p:nvCxnSpPr>
        <p:spPr>
          <a:xfrm>
            <a:off x="3781783" y="2551283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25B2C76-1206-3145-AA75-B755CBDD6844}"/>
              </a:ext>
            </a:extLst>
          </p:cNvPr>
          <p:cNvCxnSpPr>
            <a:cxnSpLocks/>
          </p:cNvCxnSpPr>
          <p:nvPr/>
        </p:nvCxnSpPr>
        <p:spPr>
          <a:xfrm>
            <a:off x="3781783" y="2917304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2368BF-89DD-BD4A-A4BB-26E16092EAA1}"/>
              </a:ext>
            </a:extLst>
          </p:cNvPr>
          <p:cNvCxnSpPr>
            <a:cxnSpLocks/>
          </p:cNvCxnSpPr>
          <p:nvPr/>
        </p:nvCxnSpPr>
        <p:spPr>
          <a:xfrm>
            <a:off x="3781783" y="3283325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F499EDE-0F01-0543-97CD-BC5659B68E59}"/>
              </a:ext>
            </a:extLst>
          </p:cNvPr>
          <p:cNvCxnSpPr>
            <a:cxnSpLocks/>
          </p:cNvCxnSpPr>
          <p:nvPr/>
        </p:nvCxnSpPr>
        <p:spPr>
          <a:xfrm>
            <a:off x="3781783" y="3649346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649C02-49BD-2E41-9B9F-6ED39C4C7082}"/>
              </a:ext>
            </a:extLst>
          </p:cNvPr>
          <p:cNvCxnSpPr>
            <a:cxnSpLocks/>
          </p:cNvCxnSpPr>
          <p:nvPr/>
        </p:nvCxnSpPr>
        <p:spPr>
          <a:xfrm>
            <a:off x="3781783" y="4015367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B4E8AF-90AC-E140-A084-95B8F0B71C9B}"/>
              </a:ext>
            </a:extLst>
          </p:cNvPr>
          <p:cNvCxnSpPr>
            <a:cxnSpLocks/>
          </p:cNvCxnSpPr>
          <p:nvPr/>
        </p:nvCxnSpPr>
        <p:spPr>
          <a:xfrm flipV="1">
            <a:off x="3781783" y="436207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69A43CD-23B2-3145-B928-176EDDBC9843}"/>
              </a:ext>
            </a:extLst>
          </p:cNvPr>
          <p:cNvSpPr txBox="1"/>
          <p:nvPr/>
        </p:nvSpPr>
        <p:spPr>
          <a:xfrm>
            <a:off x="9793135" y="1403884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Theft/Fraud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57DEB7-945F-F547-901F-B517A543E0AB}"/>
              </a:ext>
            </a:extLst>
          </p:cNvPr>
          <p:cNvCxnSpPr>
            <a:cxnSpLocks/>
          </p:cNvCxnSpPr>
          <p:nvPr/>
        </p:nvCxnSpPr>
        <p:spPr>
          <a:xfrm>
            <a:off x="11440235" y="1813595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82FD9BF-5813-3147-86AB-149265E3C81B}"/>
              </a:ext>
            </a:extLst>
          </p:cNvPr>
          <p:cNvSpPr txBox="1"/>
          <p:nvPr/>
        </p:nvSpPr>
        <p:spPr>
          <a:xfrm>
            <a:off x="4518218" y="186107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D446C89-E09B-EE4D-9E86-D5E293979C0C}"/>
              </a:ext>
            </a:extLst>
          </p:cNvPr>
          <p:cNvSpPr txBox="1"/>
          <p:nvPr/>
        </p:nvSpPr>
        <p:spPr>
          <a:xfrm>
            <a:off x="4518218" y="220538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AB35DA-7953-0746-AAA6-64D325C0C692}"/>
              </a:ext>
            </a:extLst>
          </p:cNvPr>
          <p:cNvSpPr txBox="1"/>
          <p:nvPr/>
        </p:nvSpPr>
        <p:spPr>
          <a:xfrm>
            <a:off x="4518218" y="258400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DAD2230-8940-F849-956E-9D845F9A5EC3}"/>
              </a:ext>
            </a:extLst>
          </p:cNvPr>
          <p:cNvSpPr txBox="1"/>
          <p:nvPr/>
        </p:nvSpPr>
        <p:spPr>
          <a:xfrm>
            <a:off x="4518218" y="297557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BBB1EE9-FC55-114C-A41F-BCCE672873F6}"/>
              </a:ext>
            </a:extLst>
          </p:cNvPr>
          <p:cNvSpPr txBox="1"/>
          <p:nvPr/>
        </p:nvSpPr>
        <p:spPr>
          <a:xfrm>
            <a:off x="4523861" y="330041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EAB318F-148C-924D-9394-AD54BB59F2EA}"/>
              </a:ext>
            </a:extLst>
          </p:cNvPr>
          <p:cNvSpPr txBox="1"/>
          <p:nvPr/>
        </p:nvSpPr>
        <p:spPr>
          <a:xfrm>
            <a:off x="4523861" y="364472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48F2965-8124-0049-9C87-4C34449237AE}"/>
              </a:ext>
            </a:extLst>
          </p:cNvPr>
          <p:cNvSpPr txBox="1"/>
          <p:nvPr/>
        </p:nvSpPr>
        <p:spPr>
          <a:xfrm>
            <a:off x="4523861" y="402334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34EBDD3-ECC6-EA4B-8121-247054DE38BF}"/>
              </a:ext>
            </a:extLst>
          </p:cNvPr>
          <p:cNvSpPr txBox="1"/>
          <p:nvPr/>
        </p:nvSpPr>
        <p:spPr>
          <a:xfrm>
            <a:off x="4523861" y="4414912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354360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B3144FAF-4F1E-694A-8F9A-E8B850FF5CFD}"/>
              </a:ext>
            </a:extLst>
          </p:cNvPr>
          <p:cNvSpPr/>
          <p:nvPr/>
        </p:nvSpPr>
        <p:spPr>
          <a:xfrm>
            <a:off x="5650977" y="2547318"/>
            <a:ext cx="1863667" cy="363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5729FECE-6AED-CC48-90EB-A3883439D155}"/>
              </a:ext>
            </a:extLst>
          </p:cNvPr>
          <p:cNvSpPr/>
          <p:nvPr/>
        </p:nvSpPr>
        <p:spPr>
          <a:xfrm>
            <a:off x="5653328" y="2927071"/>
            <a:ext cx="5794449" cy="36339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04CFBBB-B5C4-2C4D-865C-991E677BC28F}"/>
              </a:ext>
            </a:extLst>
          </p:cNvPr>
          <p:cNvSpPr/>
          <p:nvPr/>
        </p:nvSpPr>
        <p:spPr>
          <a:xfrm>
            <a:off x="3800501" y="4375963"/>
            <a:ext cx="3706329" cy="363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592544C-71CD-CD40-96EE-8B6854D16216}"/>
              </a:ext>
            </a:extLst>
          </p:cNvPr>
          <p:cNvSpPr/>
          <p:nvPr/>
        </p:nvSpPr>
        <p:spPr>
          <a:xfrm>
            <a:off x="3794970" y="3659271"/>
            <a:ext cx="3719675" cy="363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CE4F72F-8C76-2E40-8D9A-2870E3D5F809}"/>
              </a:ext>
            </a:extLst>
          </p:cNvPr>
          <p:cNvSpPr/>
          <p:nvPr/>
        </p:nvSpPr>
        <p:spPr>
          <a:xfrm>
            <a:off x="3788794" y="1824884"/>
            <a:ext cx="3700967" cy="3633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3F69D63-C2A2-9141-AB27-CD0557191A27}"/>
              </a:ext>
            </a:extLst>
          </p:cNvPr>
          <p:cNvSpPr/>
          <p:nvPr/>
        </p:nvSpPr>
        <p:spPr>
          <a:xfrm>
            <a:off x="3793907" y="2924548"/>
            <a:ext cx="1854307" cy="36339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615245" y="1836833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AFA7E2-878D-3747-A777-DCFBF22355FC}"/>
              </a:ext>
            </a:extLst>
          </p:cNvPr>
          <p:cNvSpPr txBox="1"/>
          <p:nvPr/>
        </p:nvSpPr>
        <p:spPr>
          <a:xfrm>
            <a:off x="3909429" y="1403884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Confidentiality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8B7C05-1D62-644F-84C7-443B0AA4EDF4}"/>
              </a:ext>
            </a:extLst>
          </p:cNvPr>
          <p:cNvSpPr txBox="1"/>
          <p:nvPr/>
        </p:nvSpPr>
        <p:spPr>
          <a:xfrm>
            <a:off x="6107198" y="1403884"/>
            <a:ext cx="995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Integrity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3B49766-0CB7-B44E-B7E6-3F92CD8909E6}"/>
              </a:ext>
            </a:extLst>
          </p:cNvPr>
          <p:cNvSpPr txBox="1"/>
          <p:nvPr/>
        </p:nvSpPr>
        <p:spPr>
          <a:xfrm>
            <a:off x="7786069" y="1403884"/>
            <a:ext cx="1244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Availability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F20A95-A46D-3A42-ABD1-B38924971D0D}"/>
              </a:ext>
            </a:extLst>
          </p:cNvPr>
          <p:cNvCxnSpPr>
            <a:cxnSpLocks/>
          </p:cNvCxnSpPr>
          <p:nvPr/>
        </p:nvCxnSpPr>
        <p:spPr>
          <a:xfrm>
            <a:off x="3781783" y="1819241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CE89565-D4CA-9E4B-AFE9-AC428E24C8FA}"/>
              </a:ext>
            </a:extLst>
          </p:cNvPr>
          <p:cNvCxnSpPr>
            <a:cxnSpLocks/>
          </p:cNvCxnSpPr>
          <p:nvPr/>
        </p:nvCxnSpPr>
        <p:spPr>
          <a:xfrm>
            <a:off x="3776137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E2EE0-B3C9-834E-B68C-7F8DB070B582}"/>
              </a:ext>
            </a:extLst>
          </p:cNvPr>
          <p:cNvCxnSpPr>
            <a:cxnSpLocks/>
          </p:cNvCxnSpPr>
          <p:nvPr/>
        </p:nvCxnSpPr>
        <p:spPr>
          <a:xfrm>
            <a:off x="9381074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87A85B0-0B15-4A45-B40D-94CBEBC7870F}"/>
              </a:ext>
            </a:extLst>
          </p:cNvPr>
          <p:cNvCxnSpPr>
            <a:cxnSpLocks/>
          </p:cNvCxnSpPr>
          <p:nvPr/>
        </p:nvCxnSpPr>
        <p:spPr>
          <a:xfrm flipH="1">
            <a:off x="3781783" y="4747409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1E3A3BB-5827-7741-8A28-72A1525EF630}"/>
              </a:ext>
            </a:extLst>
          </p:cNvPr>
          <p:cNvCxnSpPr>
            <a:cxnSpLocks/>
          </p:cNvCxnSpPr>
          <p:nvPr/>
        </p:nvCxnSpPr>
        <p:spPr>
          <a:xfrm>
            <a:off x="3781783" y="218526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7379AEC-C263-0943-A382-02A9F70A8CFD}"/>
              </a:ext>
            </a:extLst>
          </p:cNvPr>
          <p:cNvCxnSpPr>
            <a:cxnSpLocks/>
          </p:cNvCxnSpPr>
          <p:nvPr/>
        </p:nvCxnSpPr>
        <p:spPr>
          <a:xfrm>
            <a:off x="751464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76BDFB3-D478-484B-883D-3C682E3F7170}"/>
              </a:ext>
            </a:extLst>
          </p:cNvPr>
          <p:cNvCxnSpPr>
            <a:cxnSpLocks/>
          </p:cNvCxnSpPr>
          <p:nvPr/>
        </p:nvCxnSpPr>
        <p:spPr>
          <a:xfrm>
            <a:off x="5648215" y="1819241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F011FD2-7A05-5A4C-B4B8-DBF5129A719C}"/>
              </a:ext>
            </a:extLst>
          </p:cNvPr>
          <p:cNvCxnSpPr>
            <a:cxnSpLocks/>
          </p:cNvCxnSpPr>
          <p:nvPr/>
        </p:nvCxnSpPr>
        <p:spPr>
          <a:xfrm>
            <a:off x="3781783" y="2551283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25B2C76-1206-3145-AA75-B755CBDD6844}"/>
              </a:ext>
            </a:extLst>
          </p:cNvPr>
          <p:cNvCxnSpPr>
            <a:cxnSpLocks/>
          </p:cNvCxnSpPr>
          <p:nvPr/>
        </p:nvCxnSpPr>
        <p:spPr>
          <a:xfrm>
            <a:off x="3781783" y="2917304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52368BF-89DD-BD4A-A4BB-26E16092EAA1}"/>
              </a:ext>
            </a:extLst>
          </p:cNvPr>
          <p:cNvCxnSpPr>
            <a:cxnSpLocks/>
          </p:cNvCxnSpPr>
          <p:nvPr/>
        </p:nvCxnSpPr>
        <p:spPr>
          <a:xfrm>
            <a:off x="3781783" y="3283325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F499EDE-0F01-0543-97CD-BC5659B68E59}"/>
              </a:ext>
            </a:extLst>
          </p:cNvPr>
          <p:cNvCxnSpPr>
            <a:cxnSpLocks/>
          </p:cNvCxnSpPr>
          <p:nvPr/>
        </p:nvCxnSpPr>
        <p:spPr>
          <a:xfrm>
            <a:off x="3781783" y="3649346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E1649C02-49BD-2E41-9B9F-6ED39C4C7082}"/>
              </a:ext>
            </a:extLst>
          </p:cNvPr>
          <p:cNvCxnSpPr>
            <a:cxnSpLocks/>
          </p:cNvCxnSpPr>
          <p:nvPr/>
        </p:nvCxnSpPr>
        <p:spPr>
          <a:xfrm>
            <a:off x="3781783" y="4015367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2B4E8AF-90AC-E140-A084-95B8F0B71C9B}"/>
              </a:ext>
            </a:extLst>
          </p:cNvPr>
          <p:cNvCxnSpPr>
            <a:cxnSpLocks/>
          </p:cNvCxnSpPr>
          <p:nvPr/>
        </p:nvCxnSpPr>
        <p:spPr>
          <a:xfrm flipV="1">
            <a:off x="3781783" y="4362072"/>
            <a:ext cx="76482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615245" y="220641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615245" y="257598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615245" y="2945564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615245" y="3315141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615245" y="368471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615245" y="4054295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615245" y="4423869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69A43CD-23B2-3145-B928-176EDDBC9843}"/>
              </a:ext>
            </a:extLst>
          </p:cNvPr>
          <p:cNvSpPr txBox="1"/>
          <p:nvPr/>
        </p:nvSpPr>
        <p:spPr>
          <a:xfrm>
            <a:off x="9793135" y="1403884"/>
            <a:ext cx="133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Theft/Fraud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57DEB7-945F-F547-901F-B517A543E0AB}"/>
              </a:ext>
            </a:extLst>
          </p:cNvPr>
          <p:cNvCxnSpPr>
            <a:cxnSpLocks/>
          </p:cNvCxnSpPr>
          <p:nvPr/>
        </p:nvCxnSpPr>
        <p:spPr>
          <a:xfrm>
            <a:off x="11440235" y="1813595"/>
            <a:ext cx="0" cy="29281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82FD9BF-5813-3147-86AB-149265E3C81B}"/>
              </a:ext>
            </a:extLst>
          </p:cNvPr>
          <p:cNvSpPr txBox="1"/>
          <p:nvPr/>
        </p:nvSpPr>
        <p:spPr>
          <a:xfrm>
            <a:off x="4518218" y="186107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D446C89-E09B-EE4D-9E86-D5E293979C0C}"/>
              </a:ext>
            </a:extLst>
          </p:cNvPr>
          <p:cNvSpPr txBox="1"/>
          <p:nvPr/>
        </p:nvSpPr>
        <p:spPr>
          <a:xfrm>
            <a:off x="4518218" y="220538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8AB35DA-7953-0746-AAA6-64D325C0C692}"/>
              </a:ext>
            </a:extLst>
          </p:cNvPr>
          <p:cNvSpPr txBox="1"/>
          <p:nvPr/>
        </p:nvSpPr>
        <p:spPr>
          <a:xfrm>
            <a:off x="4518218" y="258400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DAD2230-8940-F849-956E-9D845F9A5EC3}"/>
              </a:ext>
            </a:extLst>
          </p:cNvPr>
          <p:cNvSpPr txBox="1"/>
          <p:nvPr/>
        </p:nvSpPr>
        <p:spPr>
          <a:xfrm>
            <a:off x="4518218" y="297557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BBB1EE9-FC55-114C-A41F-BCCE672873F6}"/>
              </a:ext>
            </a:extLst>
          </p:cNvPr>
          <p:cNvSpPr txBox="1"/>
          <p:nvPr/>
        </p:nvSpPr>
        <p:spPr>
          <a:xfrm>
            <a:off x="4523861" y="330041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EAB318F-148C-924D-9394-AD54BB59F2EA}"/>
              </a:ext>
            </a:extLst>
          </p:cNvPr>
          <p:cNvSpPr txBox="1"/>
          <p:nvPr/>
        </p:nvSpPr>
        <p:spPr>
          <a:xfrm>
            <a:off x="4523861" y="364472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48F2965-8124-0049-9C87-4C34449237AE}"/>
              </a:ext>
            </a:extLst>
          </p:cNvPr>
          <p:cNvSpPr txBox="1"/>
          <p:nvPr/>
        </p:nvSpPr>
        <p:spPr>
          <a:xfrm>
            <a:off x="4523861" y="402334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34EBDD3-ECC6-EA4B-8121-247054DE38BF}"/>
              </a:ext>
            </a:extLst>
          </p:cNvPr>
          <p:cNvSpPr txBox="1"/>
          <p:nvPr/>
        </p:nvSpPr>
        <p:spPr>
          <a:xfrm>
            <a:off x="4523861" y="4414912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75533A-2242-F74B-ADBE-A32676073924}"/>
              </a:ext>
            </a:extLst>
          </p:cNvPr>
          <p:cNvSpPr txBox="1"/>
          <p:nvPr/>
        </p:nvSpPr>
        <p:spPr>
          <a:xfrm>
            <a:off x="6391847" y="1862865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0C1D81C-D593-5B4A-9FF5-A0340ADF4A3D}"/>
              </a:ext>
            </a:extLst>
          </p:cNvPr>
          <p:cNvSpPr txBox="1"/>
          <p:nvPr/>
        </p:nvSpPr>
        <p:spPr>
          <a:xfrm>
            <a:off x="6391847" y="220717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D8CAEE7-A2CF-B944-A6FB-5D182C77FE0E}"/>
              </a:ext>
            </a:extLst>
          </p:cNvPr>
          <p:cNvSpPr txBox="1"/>
          <p:nvPr/>
        </p:nvSpPr>
        <p:spPr>
          <a:xfrm>
            <a:off x="6391847" y="2585795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EE10F43-C207-7B44-9B4E-A0EC4507BB2D}"/>
              </a:ext>
            </a:extLst>
          </p:cNvPr>
          <p:cNvSpPr txBox="1"/>
          <p:nvPr/>
        </p:nvSpPr>
        <p:spPr>
          <a:xfrm>
            <a:off x="6391847" y="297736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207B8B2C-7843-ED4B-8BD3-6A8A0A1F9084}"/>
              </a:ext>
            </a:extLst>
          </p:cNvPr>
          <p:cNvSpPr txBox="1"/>
          <p:nvPr/>
        </p:nvSpPr>
        <p:spPr>
          <a:xfrm>
            <a:off x="6397490" y="330220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012FA37-5C90-FB47-A674-23DECB0061A1}"/>
              </a:ext>
            </a:extLst>
          </p:cNvPr>
          <p:cNvSpPr txBox="1"/>
          <p:nvPr/>
        </p:nvSpPr>
        <p:spPr>
          <a:xfrm>
            <a:off x="6397490" y="364651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9B61E22-1555-104B-8672-6B08A9E75CF3}"/>
              </a:ext>
            </a:extLst>
          </p:cNvPr>
          <p:cNvSpPr txBox="1"/>
          <p:nvPr/>
        </p:nvSpPr>
        <p:spPr>
          <a:xfrm>
            <a:off x="6397490" y="402513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0C3D6B1-5A55-B14E-8A08-90A63D5651A9}"/>
              </a:ext>
            </a:extLst>
          </p:cNvPr>
          <p:cNvSpPr txBox="1"/>
          <p:nvPr/>
        </p:nvSpPr>
        <p:spPr>
          <a:xfrm>
            <a:off x="6397490" y="441670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06D733A-6373-4C42-B327-269653420AD7}"/>
              </a:ext>
            </a:extLst>
          </p:cNvPr>
          <p:cNvSpPr txBox="1"/>
          <p:nvPr/>
        </p:nvSpPr>
        <p:spPr>
          <a:xfrm>
            <a:off x="8306702" y="186286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1D973A8-C12F-CE4A-BE9A-F44198CA1902}"/>
              </a:ext>
            </a:extLst>
          </p:cNvPr>
          <p:cNvSpPr txBox="1"/>
          <p:nvPr/>
        </p:nvSpPr>
        <p:spPr>
          <a:xfrm>
            <a:off x="8306702" y="220718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08496964-23CE-A149-8261-7FA822F37567}"/>
              </a:ext>
            </a:extLst>
          </p:cNvPr>
          <p:cNvSpPr txBox="1"/>
          <p:nvPr/>
        </p:nvSpPr>
        <p:spPr>
          <a:xfrm>
            <a:off x="8306702" y="258579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7005963-9F59-134A-94C6-6D7BDA838482}"/>
              </a:ext>
            </a:extLst>
          </p:cNvPr>
          <p:cNvSpPr txBox="1"/>
          <p:nvPr/>
        </p:nvSpPr>
        <p:spPr>
          <a:xfrm>
            <a:off x="8306702" y="297736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1A6521A-D506-BB42-9AE5-E020B32E0A54}"/>
              </a:ext>
            </a:extLst>
          </p:cNvPr>
          <p:cNvSpPr txBox="1"/>
          <p:nvPr/>
        </p:nvSpPr>
        <p:spPr>
          <a:xfrm>
            <a:off x="8312345" y="330220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380D1405-0ED5-1243-AFAE-D6E33B0C7529}"/>
              </a:ext>
            </a:extLst>
          </p:cNvPr>
          <p:cNvSpPr txBox="1"/>
          <p:nvPr/>
        </p:nvSpPr>
        <p:spPr>
          <a:xfrm>
            <a:off x="8312345" y="3646519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14500ADE-EC5B-0743-BB1E-9F8DB6713B7F}"/>
              </a:ext>
            </a:extLst>
          </p:cNvPr>
          <p:cNvSpPr txBox="1"/>
          <p:nvPr/>
        </p:nvSpPr>
        <p:spPr>
          <a:xfrm>
            <a:off x="8312345" y="402513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11FF7DA-030D-0340-82D7-4D50EA3CB61F}"/>
              </a:ext>
            </a:extLst>
          </p:cNvPr>
          <p:cNvSpPr txBox="1"/>
          <p:nvPr/>
        </p:nvSpPr>
        <p:spPr>
          <a:xfrm>
            <a:off x="8312345" y="4416705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6C28781-3256-9D41-A4A1-ACD9C9C50887}"/>
              </a:ext>
            </a:extLst>
          </p:cNvPr>
          <p:cNvSpPr txBox="1"/>
          <p:nvPr/>
        </p:nvSpPr>
        <p:spPr>
          <a:xfrm>
            <a:off x="10180331" y="186465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7A15FE8-A225-8041-819C-C149496C551D}"/>
              </a:ext>
            </a:extLst>
          </p:cNvPr>
          <p:cNvSpPr txBox="1"/>
          <p:nvPr/>
        </p:nvSpPr>
        <p:spPr>
          <a:xfrm>
            <a:off x="10180331" y="220897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EE34131-7CF4-7F48-9DF6-7EB2DA5CA38C}"/>
              </a:ext>
            </a:extLst>
          </p:cNvPr>
          <p:cNvSpPr txBox="1"/>
          <p:nvPr/>
        </p:nvSpPr>
        <p:spPr>
          <a:xfrm>
            <a:off x="10180331" y="258758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7AC18BA-B10C-2742-A37E-330BFA95A364}"/>
              </a:ext>
            </a:extLst>
          </p:cNvPr>
          <p:cNvSpPr txBox="1"/>
          <p:nvPr/>
        </p:nvSpPr>
        <p:spPr>
          <a:xfrm>
            <a:off x="10180331" y="297915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9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243318D-AC3B-BB4C-9358-91B62C7D130C}"/>
              </a:ext>
            </a:extLst>
          </p:cNvPr>
          <p:cNvSpPr txBox="1"/>
          <p:nvPr/>
        </p:nvSpPr>
        <p:spPr>
          <a:xfrm>
            <a:off x="10185974" y="330399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84A0B17-8710-5C47-95F6-FEF4865D2A1F}"/>
              </a:ext>
            </a:extLst>
          </p:cNvPr>
          <p:cNvSpPr txBox="1"/>
          <p:nvPr/>
        </p:nvSpPr>
        <p:spPr>
          <a:xfrm>
            <a:off x="10185974" y="3648310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2D21B80-2992-E648-839A-69A7F5629723}"/>
              </a:ext>
            </a:extLst>
          </p:cNvPr>
          <p:cNvSpPr txBox="1"/>
          <p:nvPr/>
        </p:nvSpPr>
        <p:spPr>
          <a:xfrm>
            <a:off x="10185974" y="4026927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A5A63C25-A1AA-6241-87B3-20DBFE8C782B}"/>
              </a:ext>
            </a:extLst>
          </p:cNvPr>
          <p:cNvSpPr txBox="1"/>
          <p:nvPr/>
        </p:nvSpPr>
        <p:spPr>
          <a:xfrm>
            <a:off x="10185974" y="441849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413608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A4F6D4D-C5BA-BD4B-A61C-CE340B2B0A94}"/>
              </a:ext>
            </a:extLst>
          </p:cNvPr>
          <p:cNvSpPr/>
          <p:nvPr/>
        </p:nvSpPr>
        <p:spPr>
          <a:xfrm>
            <a:off x="2369191" y="914222"/>
            <a:ext cx="7809939" cy="4559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61DF3A9-4E45-F049-990D-8974E116E718}"/>
              </a:ext>
            </a:extLst>
          </p:cNvPr>
          <p:cNvSpPr txBox="1">
            <a:spLocks/>
          </p:cNvSpPr>
          <p:nvPr/>
        </p:nvSpPr>
        <p:spPr>
          <a:xfrm>
            <a:off x="0" y="5530935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+mn-lt"/>
              </a:rPr>
              <a:t>Illustrating a Threat-Asset Matrix: ACME Software-R-US Inc.</a:t>
            </a:r>
          </a:p>
        </p:txBody>
      </p:sp>
      <p:sp>
        <p:nvSpPr>
          <p:cNvPr id="5" name="Diagonal Stripe 4">
            <a:extLst>
              <a:ext uri="{FF2B5EF4-FFF2-40B4-BE49-F238E27FC236}">
                <a16:creationId xmlns:a16="http://schemas.microsoft.com/office/drawing/2014/main" id="{0C0DD621-7A88-3142-9804-C39C0E6C296A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46EEA6-AFB0-204C-9005-33DBF214A0F5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EBEBF-3FE5-2743-8363-61FED193E3A3}"/>
              </a:ext>
            </a:extLst>
          </p:cNvPr>
          <p:cNvSpPr txBox="1"/>
          <p:nvPr/>
        </p:nvSpPr>
        <p:spPr>
          <a:xfrm>
            <a:off x="2529848" y="2360828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MACs (Software, etc.)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4157682-6A20-344B-932C-A2067EBF4032}"/>
              </a:ext>
            </a:extLst>
          </p:cNvPr>
          <p:cNvSpPr txBox="1"/>
          <p:nvPr/>
        </p:nvSpPr>
        <p:spPr>
          <a:xfrm>
            <a:off x="2529848" y="3739640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Developer iPhones (Email, Photos, etc.)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0F3EDB4-574A-CC4E-89AA-41AC65CB7F4B}"/>
              </a:ext>
            </a:extLst>
          </p:cNvPr>
          <p:cNvSpPr txBox="1"/>
          <p:nvPr/>
        </p:nvSpPr>
        <p:spPr>
          <a:xfrm>
            <a:off x="2529848" y="3268747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Rackspace Website (Papers, PDFs, etc.)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209136-A3D8-CE41-8164-23FE2704D4DD}"/>
              </a:ext>
            </a:extLst>
          </p:cNvPr>
          <p:cNvSpPr txBox="1"/>
          <p:nvPr/>
        </p:nvSpPr>
        <p:spPr>
          <a:xfrm>
            <a:off x="2529848" y="1452909"/>
            <a:ext cx="3343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Box Cloud Storage (Production Software)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B85F972-1454-A246-91D9-B0D1C3325990}"/>
              </a:ext>
            </a:extLst>
          </p:cNvPr>
          <p:cNvSpPr txBox="1"/>
          <p:nvPr/>
        </p:nvSpPr>
        <p:spPr>
          <a:xfrm>
            <a:off x="2529848" y="4187955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ADP Payroll (Employee PII, etc.)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ECE181B-857A-2944-9330-9CC08EF5937C}"/>
              </a:ext>
            </a:extLst>
          </p:cNvPr>
          <p:cNvSpPr txBox="1"/>
          <p:nvPr/>
        </p:nvSpPr>
        <p:spPr>
          <a:xfrm>
            <a:off x="2529848" y="2820432"/>
            <a:ext cx="29489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Office 365 (Email, Calendars, etc.)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375B7FE-B975-A543-B97F-F42C53EA5FB5}"/>
              </a:ext>
            </a:extLst>
          </p:cNvPr>
          <p:cNvSpPr txBox="1"/>
          <p:nvPr/>
        </p:nvSpPr>
        <p:spPr>
          <a:xfrm>
            <a:off x="2529848" y="4636272"/>
            <a:ext cx="3031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Wells Fargo Bank (Checking Acct, etc.)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A999672-4AA6-8649-9F3B-46F9B0AB0C28}"/>
              </a:ext>
            </a:extLst>
          </p:cNvPr>
          <p:cNvSpPr txBox="1"/>
          <p:nvPr/>
        </p:nvSpPr>
        <p:spPr>
          <a:xfrm>
            <a:off x="2529848" y="1912513"/>
            <a:ext cx="3158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Salesforce (CRM, Customer Data, etc.)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3E07EF-E963-4440-8AE2-A0E9825B9E3A}"/>
              </a:ext>
            </a:extLst>
          </p:cNvPr>
          <p:cNvSpPr txBox="1"/>
          <p:nvPr/>
        </p:nvSpPr>
        <p:spPr>
          <a:xfrm>
            <a:off x="6938422" y="1452909"/>
            <a:ext cx="29732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Total Risk = 36 – 1</a:t>
            </a:r>
            <a:r>
              <a:rPr lang="en-US" sz="1400" baseline="30000" dirty="0"/>
              <a:t>st</a:t>
            </a:r>
            <a:r>
              <a:rPr lang="en-US" sz="1400" dirty="0"/>
              <a:t> Highest Risk Asset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B311064-A979-EF42-8635-DF0CEE29037B}"/>
              </a:ext>
            </a:extLst>
          </p:cNvPr>
          <p:cNvSpPr txBox="1"/>
          <p:nvPr/>
        </p:nvSpPr>
        <p:spPr>
          <a:xfrm>
            <a:off x="6938422" y="2360828"/>
            <a:ext cx="2998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Total Risk = 16 – 3</a:t>
            </a:r>
            <a:r>
              <a:rPr lang="en-US" sz="1400" baseline="30000" dirty="0"/>
              <a:t>rd</a:t>
            </a:r>
            <a:r>
              <a:rPr lang="en-US" sz="1400" dirty="0"/>
              <a:t> Highest Risk Asset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8F594C5-A95F-0141-8012-4B10DC354DEC}"/>
              </a:ext>
            </a:extLst>
          </p:cNvPr>
          <p:cNvSpPr txBox="1"/>
          <p:nvPr/>
        </p:nvSpPr>
        <p:spPr>
          <a:xfrm>
            <a:off x="6938422" y="3739640"/>
            <a:ext cx="2674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Total Risk = </a:t>
            </a:r>
            <a:r>
              <a:rPr lang="en-US" sz="1400" dirty="0">
                <a:solidFill>
                  <a:schemeClr val="bg1"/>
                </a:solidFill>
              </a:rPr>
              <a:t>0</a:t>
            </a:r>
            <a:r>
              <a:rPr lang="en-US" sz="1400" dirty="0"/>
              <a:t>8 – Lowest Risk Asset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0695E017-2B92-1C4A-B9CC-89870AF1075C}"/>
              </a:ext>
            </a:extLst>
          </p:cNvPr>
          <p:cNvSpPr txBox="1"/>
          <p:nvPr/>
        </p:nvSpPr>
        <p:spPr>
          <a:xfrm>
            <a:off x="6938422" y="3268747"/>
            <a:ext cx="2999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Total Risk = 11 – 4</a:t>
            </a:r>
            <a:r>
              <a:rPr lang="en-US" sz="1400" baseline="30000" dirty="0"/>
              <a:t>th</a:t>
            </a:r>
            <a:r>
              <a:rPr lang="en-US" sz="1400" dirty="0"/>
              <a:t> Highest Risk Asset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7BBB6357-22B9-EE4C-B0F9-C4AEA679330B}"/>
              </a:ext>
            </a:extLst>
          </p:cNvPr>
          <p:cNvSpPr txBox="1"/>
          <p:nvPr/>
        </p:nvSpPr>
        <p:spPr>
          <a:xfrm>
            <a:off x="6938422" y="1912513"/>
            <a:ext cx="30329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Total Risk = 17 – 2</a:t>
            </a:r>
            <a:r>
              <a:rPr lang="en-US" sz="1400" baseline="30000" dirty="0"/>
              <a:t>nd</a:t>
            </a:r>
            <a:r>
              <a:rPr lang="en-US" sz="1400" dirty="0"/>
              <a:t> Highest Risk Asset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F48D60E-030C-6043-97A7-28F38A712A65}"/>
              </a:ext>
            </a:extLst>
          </p:cNvPr>
          <p:cNvSpPr txBox="1"/>
          <p:nvPr/>
        </p:nvSpPr>
        <p:spPr>
          <a:xfrm>
            <a:off x="6938422" y="4187955"/>
            <a:ext cx="2674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Total Risk = </a:t>
            </a:r>
            <a:r>
              <a:rPr lang="en-US" sz="1400" dirty="0">
                <a:solidFill>
                  <a:schemeClr val="bg1"/>
                </a:solidFill>
              </a:rPr>
              <a:t>0</a:t>
            </a:r>
            <a:r>
              <a:rPr lang="en-US" sz="1400" dirty="0"/>
              <a:t>8 – Lowest Risk Asset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DE38803D-680D-0942-B064-A1E81B6E2975}"/>
              </a:ext>
            </a:extLst>
          </p:cNvPr>
          <p:cNvSpPr txBox="1"/>
          <p:nvPr/>
        </p:nvSpPr>
        <p:spPr>
          <a:xfrm>
            <a:off x="6938422" y="2820432"/>
            <a:ext cx="29984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Total Risk = 16 – 3</a:t>
            </a:r>
            <a:r>
              <a:rPr lang="en-US" sz="1400" baseline="30000" dirty="0"/>
              <a:t>rd</a:t>
            </a:r>
            <a:r>
              <a:rPr lang="en-US" sz="1400" dirty="0"/>
              <a:t> Highest Risk Asset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11FDFA20-B857-2244-A8CC-4311B3E23B59}"/>
              </a:ext>
            </a:extLst>
          </p:cNvPr>
          <p:cNvSpPr txBox="1"/>
          <p:nvPr/>
        </p:nvSpPr>
        <p:spPr>
          <a:xfrm>
            <a:off x="6938422" y="4636272"/>
            <a:ext cx="2674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Total Risk = </a:t>
            </a:r>
            <a:r>
              <a:rPr lang="en-US" sz="1400" dirty="0">
                <a:solidFill>
                  <a:schemeClr val="bg1"/>
                </a:solidFill>
              </a:rPr>
              <a:t>0</a:t>
            </a:r>
            <a:r>
              <a:rPr lang="en-US" sz="1400" dirty="0"/>
              <a:t>8 – Lowest Risk Asset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C3BEC9C-39E9-954E-9DD5-B863436E070C}"/>
              </a:ext>
            </a:extLst>
          </p:cNvPr>
          <p:cNvSpPr txBox="1"/>
          <p:nvPr/>
        </p:nvSpPr>
        <p:spPr>
          <a:xfrm>
            <a:off x="2531640" y="991589"/>
            <a:ext cx="3343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Business Asset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3F7A6AF-C5A8-974E-9A77-86BB3E66876E}"/>
              </a:ext>
            </a:extLst>
          </p:cNvPr>
          <p:cNvSpPr txBox="1"/>
          <p:nvPr/>
        </p:nvSpPr>
        <p:spPr>
          <a:xfrm>
            <a:off x="6940214" y="991589"/>
            <a:ext cx="12736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Estimated Risk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997B32-6A17-2A44-8A1C-57BFE5865C28}"/>
              </a:ext>
            </a:extLst>
          </p:cNvPr>
          <p:cNvCxnSpPr>
            <a:cxnSpLocks/>
          </p:cNvCxnSpPr>
          <p:nvPr/>
        </p:nvCxnSpPr>
        <p:spPr>
          <a:xfrm>
            <a:off x="2369191" y="1370207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7EAA2EBE-5F0D-FC4E-AE78-85AB8A038BE5}"/>
              </a:ext>
            </a:extLst>
          </p:cNvPr>
          <p:cNvCxnSpPr>
            <a:cxnSpLocks/>
          </p:cNvCxnSpPr>
          <p:nvPr/>
        </p:nvCxnSpPr>
        <p:spPr>
          <a:xfrm>
            <a:off x="2369191" y="914222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8C2956B-7AD2-304C-B613-804A930C0892}"/>
              </a:ext>
            </a:extLst>
          </p:cNvPr>
          <p:cNvCxnSpPr>
            <a:cxnSpLocks/>
          </p:cNvCxnSpPr>
          <p:nvPr/>
        </p:nvCxnSpPr>
        <p:spPr>
          <a:xfrm>
            <a:off x="2369191" y="1826192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B6BFA946-2F79-E544-8CA1-E9C8D9F1B74A}"/>
              </a:ext>
            </a:extLst>
          </p:cNvPr>
          <p:cNvCxnSpPr>
            <a:cxnSpLocks/>
          </p:cNvCxnSpPr>
          <p:nvPr/>
        </p:nvCxnSpPr>
        <p:spPr>
          <a:xfrm>
            <a:off x="2369191" y="2282177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FB19C6BB-3D96-9F45-A55E-6257C40DBF96}"/>
              </a:ext>
            </a:extLst>
          </p:cNvPr>
          <p:cNvCxnSpPr>
            <a:cxnSpLocks/>
          </p:cNvCxnSpPr>
          <p:nvPr/>
        </p:nvCxnSpPr>
        <p:spPr>
          <a:xfrm>
            <a:off x="2369191" y="3194147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5176D08-046C-4F49-9F2A-8D8AD2B79ECF}"/>
              </a:ext>
            </a:extLst>
          </p:cNvPr>
          <p:cNvCxnSpPr>
            <a:cxnSpLocks/>
          </p:cNvCxnSpPr>
          <p:nvPr/>
        </p:nvCxnSpPr>
        <p:spPr>
          <a:xfrm>
            <a:off x="2369191" y="2738162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0BFA5C3-3D98-1545-B0BE-8564B8736A63}"/>
              </a:ext>
            </a:extLst>
          </p:cNvPr>
          <p:cNvCxnSpPr>
            <a:cxnSpLocks/>
          </p:cNvCxnSpPr>
          <p:nvPr/>
        </p:nvCxnSpPr>
        <p:spPr>
          <a:xfrm>
            <a:off x="2369191" y="3650132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DCD230C-F78F-4245-B999-04D0EA5EED50}"/>
              </a:ext>
            </a:extLst>
          </p:cNvPr>
          <p:cNvCxnSpPr>
            <a:cxnSpLocks/>
          </p:cNvCxnSpPr>
          <p:nvPr/>
        </p:nvCxnSpPr>
        <p:spPr>
          <a:xfrm>
            <a:off x="2369191" y="4106117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CDF5F20-8D14-814A-8E76-B6EF5EC4FFB5}"/>
              </a:ext>
            </a:extLst>
          </p:cNvPr>
          <p:cNvCxnSpPr>
            <a:cxnSpLocks/>
          </p:cNvCxnSpPr>
          <p:nvPr/>
        </p:nvCxnSpPr>
        <p:spPr>
          <a:xfrm>
            <a:off x="2369191" y="4562102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E84F7E88-1010-2F4C-A73F-E24F8C2F055E}"/>
              </a:ext>
            </a:extLst>
          </p:cNvPr>
          <p:cNvCxnSpPr>
            <a:cxnSpLocks/>
          </p:cNvCxnSpPr>
          <p:nvPr/>
        </p:nvCxnSpPr>
        <p:spPr>
          <a:xfrm>
            <a:off x="2369191" y="5018087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3948E1B0-D7C1-9947-8108-BDFE9408AEF7}"/>
              </a:ext>
            </a:extLst>
          </p:cNvPr>
          <p:cNvCxnSpPr>
            <a:cxnSpLocks/>
          </p:cNvCxnSpPr>
          <p:nvPr/>
        </p:nvCxnSpPr>
        <p:spPr>
          <a:xfrm>
            <a:off x="6129866" y="914222"/>
            <a:ext cx="0" cy="41038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9344DD4-C0B5-3047-95F6-F7AB6E108076}"/>
              </a:ext>
            </a:extLst>
          </p:cNvPr>
          <p:cNvCxnSpPr>
            <a:cxnSpLocks/>
          </p:cNvCxnSpPr>
          <p:nvPr/>
        </p:nvCxnSpPr>
        <p:spPr>
          <a:xfrm>
            <a:off x="2374834" y="1330694"/>
            <a:ext cx="78099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082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844596" y="2223133"/>
            <a:ext cx="8012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Subject</a:t>
            </a:r>
          </a:p>
        </p:txBody>
      </p:sp>
      <p:sp>
        <p:nvSpPr>
          <p:cNvPr id="4" name="Oval 3"/>
          <p:cNvSpPr/>
          <p:nvPr/>
        </p:nvSpPr>
        <p:spPr>
          <a:xfrm>
            <a:off x="5016605" y="2620187"/>
            <a:ext cx="457200" cy="4572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81200" y="5699606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Cyber Security: Subject-Object Reference Model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848551" y="2232995"/>
            <a:ext cx="7360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Object</a:t>
            </a:r>
          </a:p>
        </p:txBody>
      </p:sp>
      <p:sp>
        <p:nvSpPr>
          <p:cNvPr id="2" name="Rectangle 1"/>
          <p:cNvSpPr/>
          <p:nvPr/>
        </p:nvSpPr>
        <p:spPr>
          <a:xfrm>
            <a:off x="9977651" y="2620187"/>
            <a:ext cx="457200" cy="457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4" idx="6"/>
            <a:endCxn id="2" idx="1"/>
          </p:cNvCxnSpPr>
          <p:nvPr/>
        </p:nvCxnSpPr>
        <p:spPr>
          <a:xfrm>
            <a:off x="5473805" y="2848787"/>
            <a:ext cx="4503846" cy="0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242303" y="2232995"/>
            <a:ext cx="129825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Operation</a:t>
            </a:r>
          </a:p>
          <a:p>
            <a:pPr algn="ctr"/>
            <a:r>
              <a:rPr lang="en-US" sz="1600" dirty="0"/>
              <a:t>(Read, Write)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076512" y="3784858"/>
            <a:ext cx="12041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Malicious or</a:t>
            </a:r>
          </a:p>
          <a:p>
            <a:r>
              <a:rPr lang="en-US" sz="1600" i="1" dirty="0"/>
              <a:t>Benign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566016" y="3784857"/>
            <a:ext cx="146575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Altering versus</a:t>
            </a:r>
          </a:p>
          <a:p>
            <a:r>
              <a:rPr lang="en-US" sz="1600" i="1" dirty="0"/>
              <a:t>Non-Altering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25433" y="3784857"/>
            <a:ext cx="157055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Mission-Related</a:t>
            </a:r>
          </a:p>
          <a:p>
            <a:r>
              <a:rPr lang="en-US" sz="1600" i="1" dirty="0"/>
              <a:t>Priority</a:t>
            </a:r>
          </a:p>
        </p:txBody>
      </p:sp>
      <p:cxnSp>
        <p:nvCxnSpPr>
          <p:cNvPr id="21" name="Curved Connector 20"/>
          <p:cNvCxnSpPr/>
          <p:nvPr/>
        </p:nvCxnSpPr>
        <p:spPr>
          <a:xfrm rot="5400000" flipH="1" flipV="1">
            <a:off x="4618991" y="3155547"/>
            <a:ext cx="710565" cy="541865"/>
          </a:xfrm>
          <a:prstGeom prst="curvedConnector3">
            <a:avLst/>
          </a:prstGeom>
          <a:ln w="9525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/>
          <p:nvPr/>
        </p:nvCxnSpPr>
        <p:spPr>
          <a:xfrm rot="5400000" flipH="1" flipV="1">
            <a:off x="6203360" y="3149068"/>
            <a:ext cx="697607" cy="541865"/>
          </a:xfrm>
          <a:prstGeom prst="curvedConnector3">
            <a:avLst/>
          </a:prstGeom>
          <a:ln w="9525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/>
          <p:nvPr/>
        </p:nvCxnSpPr>
        <p:spPr>
          <a:xfrm rot="5400000" flipH="1" flipV="1">
            <a:off x="9602930" y="3149068"/>
            <a:ext cx="697607" cy="541865"/>
          </a:xfrm>
          <a:prstGeom prst="curvedConnector3">
            <a:avLst/>
          </a:prstGeom>
          <a:ln w="9525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381076" y="1517209"/>
            <a:ext cx="176652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Reference Monitor</a:t>
            </a:r>
          </a:p>
          <a:p>
            <a:pPr algn="ctr"/>
            <a:r>
              <a:rPr lang="en-US" sz="1600" dirty="0"/>
              <a:t>(Security)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985448" y="2229899"/>
            <a:ext cx="88998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Allow or</a:t>
            </a:r>
          </a:p>
          <a:p>
            <a:pPr algn="ctr"/>
            <a:r>
              <a:rPr lang="en-US" sz="1600" dirty="0"/>
              <a:t>Disallow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267615" y="3784858"/>
            <a:ext cx="13667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Based on </a:t>
            </a:r>
          </a:p>
          <a:p>
            <a:r>
              <a:rPr lang="en-US" sz="1600" i="1" dirty="0"/>
              <a:t>Security Policy</a:t>
            </a:r>
          </a:p>
        </p:txBody>
      </p:sp>
      <p:cxnSp>
        <p:nvCxnSpPr>
          <p:cNvPr id="28" name="Curved Connector 27"/>
          <p:cNvCxnSpPr/>
          <p:nvPr/>
        </p:nvCxnSpPr>
        <p:spPr>
          <a:xfrm rot="5400000" flipH="1" flipV="1">
            <a:off x="7742373" y="3149068"/>
            <a:ext cx="697607" cy="541865"/>
          </a:xfrm>
          <a:prstGeom prst="curvedConnector3">
            <a:avLst/>
          </a:prstGeom>
          <a:ln w="9525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9016067" y="2140859"/>
            <a:ext cx="495057" cy="1391028"/>
          </a:xfrm>
          <a:prstGeom prst="rect">
            <a:avLst/>
          </a:prstGeom>
          <a:pattFill prst="horzBrick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1112" y="45599"/>
            <a:ext cx="2353750" cy="2693693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2400413" y="2328373"/>
            <a:ext cx="15821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James Anderson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31112" y="2768579"/>
            <a:ext cx="2353749" cy="294701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2552813" y="5324382"/>
            <a:ext cx="12644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Orange Book</a:t>
            </a:r>
          </a:p>
        </p:txBody>
      </p:sp>
      <p:sp>
        <p:nvSpPr>
          <p:cNvPr id="29" name="Diagonal Stripe 28">
            <a:extLst>
              <a:ext uri="{FF2B5EF4-FFF2-40B4-BE49-F238E27FC236}">
                <a16:creationId xmlns:a16="http://schemas.microsoft.com/office/drawing/2014/main" id="{13963A3C-8CB3-E548-94E9-E912B79C2A5F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9F7D70-D16A-6346-88EC-1D7F82450652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495581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952581" y="1522787"/>
            <a:ext cx="1020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Adversary</a:t>
            </a:r>
          </a:p>
        </p:txBody>
      </p:sp>
      <p:sp>
        <p:nvSpPr>
          <p:cNvPr id="4" name="Oval 3"/>
          <p:cNvSpPr/>
          <p:nvPr/>
        </p:nvSpPr>
        <p:spPr>
          <a:xfrm>
            <a:off x="3228263" y="1882515"/>
            <a:ext cx="457200" cy="4572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81200" y="5699606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Cyber Security: Basic Operational Framework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384184" y="1522787"/>
            <a:ext cx="634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Asset</a:t>
            </a:r>
          </a:p>
        </p:txBody>
      </p:sp>
      <p:sp>
        <p:nvSpPr>
          <p:cNvPr id="2" name="Rectangle 1"/>
          <p:cNvSpPr/>
          <p:nvPr/>
        </p:nvSpPr>
        <p:spPr>
          <a:xfrm>
            <a:off x="8474407" y="1882515"/>
            <a:ext cx="457200" cy="457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4" idx="6"/>
            <a:endCxn id="2" idx="1"/>
          </p:cNvCxnSpPr>
          <p:nvPr/>
        </p:nvCxnSpPr>
        <p:spPr>
          <a:xfrm>
            <a:off x="3685463" y="2111115"/>
            <a:ext cx="4788944" cy="0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047833" y="779538"/>
            <a:ext cx="8563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Security</a:t>
            </a:r>
          </a:p>
          <a:p>
            <a:pPr algn="ctr"/>
            <a:r>
              <a:rPr lang="en-US" sz="1600" dirty="0"/>
              <a:t>System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227725" y="1403187"/>
            <a:ext cx="495057" cy="1391028"/>
          </a:xfrm>
          <a:prstGeom prst="rect">
            <a:avLst/>
          </a:prstGeom>
          <a:pattFill prst="horzBrick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517513" y="1737368"/>
            <a:ext cx="7395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Access</a:t>
            </a:r>
          </a:p>
        </p:txBody>
      </p:sp>
      <p:sp>
        <p:nvSpPr>
          <p:cNvPr id="11" name="Diagonal Stripe 10">
            <a:extLst>
              <a:ext uri="{FF2B5EF4-FFF2-40B4-BE49-F238E27FC236}">
                <a16:creationId xmlns:a16="http://schemas.microsoft.com/office/drawing/2014/main" id="{F315742E-1F20-934E-B170-F40877479D75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D4A619-3900-D942-9271-AF301C3A68DC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578150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2269390" y="3052164"/>
            <a:ext cx="1948824" cy="246820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269390" y="3039522"/>
            <a:ext cx="7843136" cy="534374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228263" y="1882515"/>
            <a:ext cx="457200" cy="4572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81200" y="5711959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Cyber Security: Adversary Types</a:t>
            </a:r>
          </a:p>
        </p:txBody>
      </p:sp>
      <p:sp>
        <p:nvSpPr>
          <p:cNvPr id="2" name="Rectangle 1"/>
          <p:cNvSpPr/>
          <p:nvPr/>
        </p:nvSpPr>
        <p:spPr>
          <a:xfrm>
            <a:off x="8474407" y="1882515"/>
            <a:ext cx="457200" cy="457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4" idx="6"/>
            <a:endCxn id="2" idx="1"/>
          </p:cNvCxnSpPr>
          <p:nvPr/>
        </p:nvCxnSpPr>
        <p:spPr>
          <a:xfrm>
            <a:off x="3685463" y="2111115"/>
            <a:ext cx="4788944" cy="0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042472" y="779537"/>
            <a:ext cx="8670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Security</a:t>
            </a:r>
          </a:p>
          <a:p>
            <a:pPr algn="ctr"/>
            <a:r>
              <a:rPr lang="en-US" sz="1600" dirty="0"/>
              <a:t>System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227725" y="1403187"/>
            <a:ext cx="495057" cy="1391028"/>
          </a:xfrm>
          <a:prstGeom prst="rect">
            <a:avLst/>
          </a:prstGeom>
          <a:pattFill prst="horzBrick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318111" y="3656402"/>
            <a:ext cx="829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Hacker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18111" y="4131060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Hacktivist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18112" y="4605718"/>
            <a:ext cx="963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Criminal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18112" y="5080378"/>
            <a:ext cx="1372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Nation-State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01403" y="3666264"/>
            <a:ext cx="103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Mischief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01402" y="4140922"/>
            <a:ext cx="743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Anger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01403" y="4615580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Greed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01402" y="509024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Dominance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523570" y="3663168"/>
            <a:ext cx="3239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Individually Capable, Predictable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23570" y="4137826"/>
            <a:ext cx="3129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Group Capable, Unpredictable 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523571" y="4612484"/>
            <a:ext cx="3391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Well Funded, Financial Motivation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23571" y="5087144"/>
            <a:ext cx="352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World Class Capability and Support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318112" y="3116954"/>
            <a:ext cx="1718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Adversary Type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01403" y="3126816"/>
            <a:ext cx="1308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Motivation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523571" y="3123720"/>
            <a:ext cx="2059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Defining Attributes 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2262648" y="3512202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2262648" y="3573896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218214" y="3052164"/>
            <a:ext cx="0" cy="2491026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3751" y="3052164"/>
            <a:ext cx="0" cy="2468206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259540" y="3039522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2269391" y="5524362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3449589" y="2339716"/>
            <a:ext cx="0" cy="777239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952581" y="1522787"/>
            <a:ext cx="1020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Adversary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84184" y="1522787"/>
            <a:ext cx="634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Asset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517513" y="1737368"/>
            <a:ext cx="7395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Access</a:t>
            </a:r>
          </a:p>
        </p:txBody>
      </p:sp>
      <p:sp>
        <p:nvSpPr>
          <p:cNvPr id="41" name="Diagonal Stripe 40">
            <a:extLst>
              <a:ext uri="{FF2B5EF4-FFF2-40B4-BE49-F238E27FC236}">
                <a16:creationId xmlns:a16="http://schemas.microsoft.com/office/drawing/2014/main" id="{0BE4579F-6E4F-BC40-BC37-B435EBE99A00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5C7667-7AC0-1C47-8BDD-EBBCAD643297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2418275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2269390" y="3052164"/>
            <a:ext cx="1948824" cy="246820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227725" y="1403187"/>
            <a:ext cx="495057" cy="1391028"/>
          </a:xfrm>
          <a:prstGeom prst="rect">
            <a:avLst/>
          </a:prstGeom>
          <a:pattFill prst="horzBrick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269390" y="3039522"/>
            <a:ext cx="7843136" cy="534374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228263" y="1882515"/>
            <a:ext cx="457200" cy="4572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81200" y="5699604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Cyber Security: Vulnerability Types</a:t>
            </a:r>
          </a:p>
        </p:txBody>
      </p:sp>
      <p:sp>
        <p:nvSpPr>
          <p:cNvPr id="2" name="Rectangle 1"/>
          <p:cNvSpPr/>
          <p:nvPr/>
        </p:nvSpPr>
        <p:spPr>
          <a:xfrm>
            <a:off x="8474407" y="1882515"/>
            <a:ext cx="457200" cy="457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7042472" y="779537"/>
            <a:ext cx="8670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Security</a:t>
            </a:r>
          </a:p>
          <a:p>
            <a:pPr algn="ctr"/>
            <a:r>
              <a:rPr lang="en-US" sz="1600" dirty="0"/>
              <a:t>System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05153" y="3656402"/>
            <a:ext cx="1348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System Flaw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05153" y="4131060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Lack of Security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05153" y="4605718"/>
            <a:ext cx="1611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Human Actions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05152" y="5078972"/>
            <a:ext cx="1589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Organizational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49567" y="3666264"/>
            <a:ext cx="1340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Complexity 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349567" y="4140922"/>
            <a:ext cx="853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Budget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49567" y="4615580"/>
            <a:ext cx="1119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Ignorance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69869" y="5090240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031128" y="3663168"/>
            <a:ext cx="3872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Insufficient design, test, build, operate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31128" y="4137826"/>
            <a:ext cx="3981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Attention not paid to proper protection 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31128" y="4612484"/>
            <a:ext cx="3910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Lack of security awareness and training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031128" y="5078972"/>
            <a:ext cx="4126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Inadequate staff, procedures, and process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305152" y="3116954"/>
            <a:ext cx="1925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Vulnerability Type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349566" y="3126816"/>
            <a:ext cx="1290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Root Cause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31129" y="3123720"/>
            <a:ext cx="2059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Defining Attributes 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2262648" y="3512202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2262648" y="3573896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218214" y="3052164"/>
            <a:ext cx="0" cy="2491026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951612" y="3052164"/>
            <a:ext cx="0" cy="2468206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259540" y="3039522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2269391" y="5524362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7091809" y="1778852"/>
            <a:ext cx="817707" cy="457199"/>
          </a:xfrm>
          <a:prstGeom prst="rect">
            <a:avLst/>
          </a:prstGeom>
          <a:ln w="952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4" idx="6"/>
            <a:endCxn id="2" idx="1"/>
          </p:cNvCxnSpPr>
          <p:nvPr/>
        </p:nvCxnSpPr>
        <p:spPr>
          <a:xfrm>
            <a:off x="3685463" y="2111115"/>
            <a:ext cx="4788944" cy="0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4102786" y="1992709"/>
            <a:ext cx="3124938" cy="1269880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4346458" y="5078972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Irresponsibility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852417" y="1737368"/>
            <a:ext cx="12333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Vulnerability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952581" y="1522787"/>
            <a:ext cx="1020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Adversary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8384184" y="1522787"/>
            <a:ext cx="634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Asset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517513" y="1737368"/>
            <a:ext cx="7395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Access</a:t>
            </a:r>
          </a:p>
        </p:txBody>
      </p:sp>
      <p:sp>
        <p:nvSpPr>
          <p:cNvPr id="41" name="Diagonal Stripe 40">
            <a:extLst>
              <a:ext uri="{FF2B5EF4-FFF2-40B4-BE49-F238E27FC236}">
                <a16:creationId xmlns:a16="http://schemas.microsoft.com/office/drawing/2014/main" id="{4D57390B-E8C0-8F46-ACC3-9414DB452B8E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1120F76-65C8-A144-8B06-CAE5A887F9F2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764160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6147760" y="714748"/>
            <a:ext cx="3177385" cy="2259985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2269390" y="3052164"/>
            <a:ext cx="1948824" cy="2468206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2269390" y="3039522"/>
            <a:ext cx="7843136" cy="534374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228263" y="1882515"/>
            <a:ext cx="457200" cy="4572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981200" y="5699606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Cyber Security: Threat Types</a:t>
            </a:r>
          </a:p>
        </p:txBody>
      </p:sp>
      <p:sp>
        <p:nvSpPr>
          <p:cNvPr id="2" name="Rectangle 1"/>
          <p:cNvSpPr/>
          <p:nvPr/>
        </p:nvSpPr>
        <p:spPr>
          <a:xfrm>
            <a:off x="8474407" y="1882515"/>
            <a:ext cx="457200" cy="457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4" idx="6"/>
            <a:endCxn id="2" idx="1"/>
          </p:cNvCxnSpPr>
          <p:nvPr/>
        </p:nvCxnSpPr>
        <p:spPr>
          <a:xfrm>
            <a:off x="3685463" y="2111115"/>
            <a:ext cx="4788944" cy="0"/>
          </a:xfrm>
          <a:prstGeom prst="straightConnector1">
            <a:avLst/>
          </a:prstGeom>
          <a:ln w="9525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042472" y="779537"/>
            <a:ext cx="8670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Security</a:t>
            </a:r>
          </a:p>
          <a:p>
            <a:pPr algn="ctr"/>
            <a:r>
              <a:rPr lang="en-US" sz="1600" dirty="0"/>
              <a:t>System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227725" y="1403187"/>
            <a:ext cx="495057" cy="1391028"/>
          </a:xfrm>
          <a:prstGeom prst="rect">
            <a:avLst/>
          </a:prstGeom>
          <a:pattFill prst="horzBrick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305153" y="3656402"/>
            <a:ext cx="1149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Disclosure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05152" y="4131060"/>
            <a:ext cx="102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Integrity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05153" y="4605718"/>
            <a:ext cx="1746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Denial of Service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305152" y="5080378"/>
            <a:ext cx="1304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Theft/Fraud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14361" y="3666264"/>
            <a:ext cx="866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Secrets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14362" y="4140922"/>
            <a:ext cx="1344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Degradation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14362" y="4615580"/>
            <a:ext cx="1164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Disruption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14361" y="5090240"/>
            <a:ext cx="1587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Money/Goods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368063" y="3663168"/>
            <a:ext cx="3458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Personal and Business Information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368063" y="4137826"/>
            <a:ext cx="3722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 Operational Control/Change 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68063" y="4612484"/>
            <a:ext cx="3614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Distributed Botnet Attacks Common 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368063" y="5087144"/>
            <a:ext cx="3751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Ingenious and Clever Means for Theft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305153" y="3116954"/>
            <a:ext cx="1354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Threat Type 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414362" y="3126816"/>
            <a:ext cx="1308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Motivation 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368063" y="3123720"/>
            <a:ext cx="2059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Defining Attributes 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2262648" y="3512202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2262648" y="3573896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218214" y="3052164"/>
            <a:ext cx="0" cy="2491026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223751" y="3052164"/>
            <a:ext cx="0" cy="2468206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2259540" y="3039522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2269391" y="5524362"/>
            <a:ext cx="7852987" cy="9862"/>
          </a:xfrm>
          <a:prstGeom prst="line">
            <a:avLst/>
          </a:prstGeom>
          <a:ln w="9525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23" idx="3"/>
          </p:cNvCxnSpPr>
          <p:nvPr/>
        </p:nvCxnSpPr>
        <p:spPr>
          <a:xfrm flipV="1">
            <a:off x="3659659" y="2263516"/>
            <a:ext cx="2564092" cy="1038104"/>
          </a:xfrm>
          <a:prstGeom prst="straightConnector1">
            <a:avLst/>
          </a:prstGeom>
          <a:ln w="9525">
            <a:solidFill>
              <a:schemeClr val="tx1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2952581" y="1522787"/>
            <a:ext cx="1020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Adversary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8384184" y="1522787"/>
            <a:ext cx="6347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Asset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517513" y="1737368"/>
            <a:ext cx="7395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Access</a:t>
            </a:r>
          </a:p>
        </p:txBody>
      </p:sp>
      <p:sp>
        <p:nvSpPr>
          <p:cNvPr id="41" name="Diagonal Stripe 40">
            <a:extLst>
              <a:ext uri="{FF2B5EF4-FFF2-40B4-BE49-F238E27FC236}">
                <a16:creationId xmlns:a16="http://schemas.microsoft.com/office/drawing/2014/main" id="{66E8F982-6207-BD41-AD52-F2DA9FC48ACB}"/>
              </a:ext>
            </a:extLst>
          </p:cNvPr>
          <p:cNvSpPr/>
          <p:nvPr/>
        </p:nvSpPr>
        <p:spPr>
          <a:xfrm>
            <a:off x="0" y="0"/>
            <a:ext cx="1645920" cy="1699708"/>
          </a:xfrm>
          <a:prstGeom prst="diagStrip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34DA01B-017A-4343-83E8-FF5992807350}"/>
              </a:ext>
            </a:extLst>
          </p:cNvPr>
          <p:cNvSpPr txBox="1"/>
          <p:nvPr/>
        </p:nvSpPr>
        <p:spPr>
          <a:xfrm rot="18888162">
            <a:off x="213718" y="414528"/>
            <a:ext cx="897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Week 4</a:t>
            </a:r>
          </a:p>
        </p:txBody>
      </p:sp>
    </p:spTree>
    <p:extLst>
      <p:ext uri="{BB962C8B-B14F-4D97-AF65-F5344CB8AC3E}">
        <p14:creationId xmlns:p14="http://schemas.microsoft.com/office/powerpoint/2010/main" val="5331928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1889</TotalTime>
  <Words>2338</Words>
  <Application>Microsoft Macintosh PowerPoint</Application>
  <PresentationFormat>Widescreen</PresentationFormat>
  <Paragraphs>566</Paragraphs>
  <Slides>43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Week 4: Threat-Vulnerability Analysis</vt:lpstr>
      <vt:lpstr>Cyber Security: Subject-Object Reference Model</vt:lpstr>
      <vt:lpstr>Cyber Security: Basic Operational Framework</vt:lpstr>
      <vt:lpstr>Cyber Security: Adversary Types</vt:lpstr>
      <vt:lpstr>Cyber Security: Vulnerability Types</vt:lpstr>
      <vt:lpstr>Cyber Security: Threat Types</vt:lpstr>
      <vt:lpstr>Def: Assets – Resources required for organization to meet its mission.</vt:lpstr>
      <vt:lpstr>Def: Threats – Malicious outcomes levied against assets.</vt:lpstr>
      <vt:lpstr>Def: Confidentiality Threat – Information disclosed to unauthorized parties.</vt:lpstr>
      <vt:lpstr>Def: Privacy Threat – Personal information disclosed to unauthorized parties.</vt:lpstr>
      <vt:lpstr>Def: Integrity Threat – Asset maliciously altered (includes destroyed).</vt:lpstr>
      <vt:lpstr>Def: Availability Threat – Asset maliciously blocked from authorized use.</vt:lpstr>
      <vt:lpstr>Def: Theft/Fraud – Stealing service or product without paying.</vt:lpstr>
      <vt:lpstr>Def: Vulnerability – System bug or attribute that can be maliciously exploited.</vt:lpstr>
      <vt:lpstr>Def: Attack – Sequence of steps to exploit a vulnerability.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Edward Amoroso</dc:creator>
  <cp:lastModifiedBy>Edward Amoroso</cp:lastModifiedBy>
  <cp:revision>184</cp:revision>
  <dcterms:created xsi:type="dcterms:W3CDTF">2019-04-13T02:06:11Z</dcterms:created>
  <dcterms:modified xsi:type="dcterms:W3CDTF">2020-09-28T00:48:34Z</dcterms:modified>
</cp:coreProperties>
</file>

<file path=docProps/thumbnail.jpeg>
</file>